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69" r:id="rId5"/>
    <p:sldId id="257" r:id="rId6"/>
    <p:sldId id="258" r:id="rId7"/>
    <p:sldId id="259" r:id="rId8"/>
    <p:sldId id="260" r:id="rId9"/>
    <p:sldId id="271" r:id="rId10"/>
    <p:sldId id="262" r:id="rId11"/>
    <p:sldId id="263" r:id="rId12"/>
    <p:sldId id="264" r:id="rId13"/>
    <p:sldId id="265" r:id="rId14"/>
    <p:sldId id="266" r:id="rId15"/>
    <p:sldId id="267" r:id="rId16"/>
    <p:sldId id="268" r:id="rId17"/>
  </p:sldIdLst>
  <p:sldSz cx="7556500" cy="10693400"/>
  <p:notesSz cx="6858000" cy="9144000"/>
  <p:embeddedFontLst>
    <p:embeddedFont>
      <p:font typeface="Arimo" panose="020B0604020202020204" charset="0"/>
      <p:regular r:id="rId19"/>
    </p:embeddedFont>
    <p:embeddedFont>
      <p:font typeface="Montserrat" panose="00000500000000000000" pitchFamily="2" charset="0"/>
      <p:regular r:id="rId20"/>
      <p:bold r:id="rId21"/>
      <p:italic r:id="rId22"/>
      <p:boldItalic r:id="rId23"/>
    </p:embeddedFont>
    <p:embeddedFont>
      <p:font typeface="Montserrat Bold" panose="00000800000000000000" pitchFamily="2" charset="0"/>
      <p:regular r:id="rId24"/>
      <p:bold r:id="rId25"/>
    </p:embeddedFont>
    <p:embeddedFont>
      <p:font typeface="Montserrat ExtraBold" panose="00000900000000000000" pitchFamily="2" charset="0"/>
      <p:bold r:id="rId26"/>
      <p:boldItalic r:id="rId27"/>
    </p:embeddedFont>
    <p:embeddedFont>
      <p:font typeface="Montserrat Medium" panose="00000600000000000000" pitchFamily="2" charset="0"/>
      <p:regular r:id="rId28"/>
      <p:italic r:id="rId29"/>
    </p:embeddedFont>
    <p:embeddedFont>
      <p:font typeface="Montserrat Thin" panose="00000300000000000000" pitchFamily="2"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BFC94-7EB5-F9A0-692A-948ABDDA1290}" v="8" dt="2026-01-22T18:48:22.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380" autoAdjust="0"/>
  </p:normalViewPr>
  <p:slideViewPr>
    <p:cSldViewPr>
      <p:cViewPr varScale="1">
        <p:scale>
          <a:sx n="74" d="100"/>
          <a:sy n="74" d="100"/>
        </p:scale>
        <p:origin x="30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Luis Gómez Agúero" userId="S::jgomez@vag-global.com::d0ad68b4-700e-4b56-ba2d-5ab5b7795aa0" providerId="AD" clId="Web-{C53BFC94-7EB5-F9A0-692A-948ABDDA1290}"/>
    <pc:docChg chg="modSld">
      <pc:chgData name="Jorge Luis Gómez Agúero" userId="S::jgomez@vag-global.com::d0ad68b4-700e-4b56-ba2d-5ab5b7795aa0" providerId="AD" clId="Web-{C53BFC94-7EB5-F9A0-692A-948ABDDA1290}" dt="2026-01-22T18:48:17.038" v="0" actId="20577"/>
      <pc:docMkLst>
        <pc:docMk/>
      </pc:docMkLst>
      <pc:sldChg chg="modSp">
        <pc:chgData name="Jorge Luis Gómez Agúero" userId="S::jgomez@vag-global.com::d0ad68b4-700e-4b56-ba2d-5ab5b7795aa0" providerId="AD" clId="Web-{C53BFC94-7EB5-F9A0-692A-948ABDDA1290}" dt="2026-01-22T18:48:17.038" v="0" actId="20577"/>
        <pc:sldMkLst>
          <pc:docMk/>
          <pc:sldMk cId="0" sldId="268"/>
        </pc:sldMkLst>
        <pc:spChg chg="mod">
          <ac:chgData name="Jorge Luis Gómez Agúero" userId="S::jgomez@vag-global.com::d0ad68b4-700e-4b56-ba2d-5ab5b7795aa0" providerId="AD" clId="Web-{C53BFC94-7EB5-F9A0-692A-948ABDDA1290}" dt="2026-01-22T18:48:17.038" v="0" actId="20577"/>
          <ac:spMkLst>
            <pc:docMk/>
            <pc:sldMk cId="0" sldId="268"/>
            <ac:spMk id="62" creationId="{3561853A-ABA6-4AEF-B14A-E4EC6AD581AF}"/>
          </ac:spMkLst>
        </pc:spChg>
      </pc:sldChg>
    </pc:docChg>
  </pc:docChgLst>
  <pc:docChgLst>
    <pc:chgData clId="Web-{C53BFC94-7EB5-F9A0-692A-948ABDDA1290}"/>
    <pc:docChg chg="modSld">
      <pc:chgData name="" userId="" providerId="" clId="Web-{C53BFC94-7EB5-F9A0-692A-948ABDDA1290}" dt="2026-01-22T18:47:34.616" v="0" actId="20577"/>
      <pc:docMkLst>
        <pc:docMk/>
      </pc:docMkLst>
      <pc:sldChg chg="modSp">
        <pc:chgData name="" userId="" providerId="" clId="Web-{C53BFC94-7EB5-F9A0-692A-948ABDDA1290}" dt="2026-01-22T18:47:34.616" v="0" actId="20577"/>
        <pc:sldMkLst>
          <pc:docMk/>
          <pc:sldMk cId="2219839910" sldId="269"/>
        </pc:sldMkLst>
        <pc:spChg chg="mod">
          <ac:chgData name="" userId="" providerId="" clId="Web-{C53BFC94-7EB5-F9A0-692A-948ABDDA1290}" dt="2026-01-22T18:47:34.616" v="0" actId="20577"/>
          <ac:spMkLst>
            <pc:docMk/>
            <pc:sldMk cId="2219839910" sldId="269"/>
            <ac:spMk id="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344A5-7E1C-4D56-8B14-8F913B566E4E}" type="datetimeFigureOut">
              <a:rPr lang="es-PE" smtClean="0"/>
              <a:t>22/01/2026</a:t>
            </a:fld>
            <a:endParaRPr lang="es-PE"/>
          </a:p>
        </p:txBody>
      </p:sp>
      <p:sp>
        <p:nvSpPr>
          <p:cNvPr id="4" name="Marcador de imagen de diapositiva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01D5D-61F2-46D1-8475-72571F148582}" type="slidenum">
              <a:rPr lang="es-PE" smtClean="0"/>
              <a:t>‹Nº›</a:t>
            </a:fld>
            <a:endParaRPr lang="es-PE"/>
          </a:p>
        </p:txBody>
      </p:sp>
    </p:spTree>
    <p:extLst>
      <p:ext uri="{BB962C8B-B14F-4D97-AF65-F5344CB8AC3E}">
        <p14:creationId xmlns:p14="http://schemas.microsoft.com/office/powerpoint/2010/main" val="201367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89401D5D-61F2-46D1-8475-72571F148582}" type="slidenum">
              <a:rPr lang="es-PE" smtClean="0"/>
              <a:t>6</a:t>
            </a:fld>
            <a:endParaRPr lang="es-PE"/>
          </a:p>
        </p:txBody>
      </p:sp>
    </p:spTree>
    <p:extLst>
      <p:ext uri="{BB962C8B-B14F-4D97-AF65-F5344CB8AC3E}">
        <p14:creationId xmlns:p14="http://schemas.microsoft.com/office/powerpoint/2010/main" val="81043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hyperlink" Target="mailto:aalayo@vag-global.com" TargetMode="External"/><Relationship Id="rId3" Type="http://schemas.openxmlformats.org/officeDocument/2006/relationships/image" Target="../media/image8.svg"/><Relationship Id="rId7" Type="http://schemas.openxmlformats.org/officeDocument/2006/relationships/image" Target="../media/image42.png"/><Relationship Id="rId12"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hyperlink" Target="mailto:evargas@vag-global.com" TargetMode="External"/><Relationship Id="rId5" Type="http://schemas.openxmlformats.org/officeDocument/2006/relationships/image" Target="../media/image40.png"/><Relationship Id="rId10" Type="http://schemas.openxmlformats.org/officeDocument/2006/relationships/image" Target="../media/image44.jpeg"/><Relationship Id="rId4" Type="http://schemas.openxmlformats.org/officeDocument/2006/relationships/image" Target="../media/image39.jpeg"/><Relationship Id="rId9" Type="http://schemas.openxmlformats.org/officeDocument/2006/relationships/hyperlink" Target="mailto:cvargas@vag-global.com" TargetMode="External"/><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jpeg"/><Relationship Id="rId3" Type="http://schemas.openxmlformats.org/officeDocument/2006/relationships/image" Target="../media/image8.svg"/><Relationship Id="rId7" Type="http://schemas.openxmlformats.org/officeDocument/2006/relationships/image" Target="../media/image42.png"/><Relationship Id="rId12" Type="http://schemas.openxmlformats.org/officeDocument/2006/relationships/hyperlink" Target="mailto:hllanqui@vag-global.com" TargetMode="External"/><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hyperlink" Target="mailto:gustavo.martinez@vag-global.com" TargetMode="External"/><Relationship Id="rId5" Type="http://schemas.openxmlformats.org/officeDocument/2006/relationships/image" Target="../media/image40.png"/><Relationship Id="rId15" Type="http://schemas.openxmlformats.org/officeDocument/2006/relationships/hyperlink" Target="mailto:cvargas@vag-global.com" TargetMode="External"/><Relationship Id="rId10"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hyperlink" Target="mailto:rayala@vag-global.com" TargetMode="External"/><Relationship Id="rId14" Type="http://schemas.openxmlformats.org/officeDocument/2006/relationships/hyperlink" Target="mailto:dramos@vag-global.com" TargetMode="External"/></Relationships>
</file>

<file path=ppt/slides/_rels/slide1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62.png"/><Relationship Id="rId26" Type="http://schemas.openxmlformats.org/officeDocument/2006/relationships/image" Target="../media/image70.jpg"/><Relationship Id="rId3" Type="http://schemas.openxmlformats.org/officeDocument/2006/relationships/image" Target="../media/image8.svg"/><Relationship Id="rId21" Type="http://schemas.openxmlformats.org/officeDocument/2006/relationships/image" Target="../media/image65.png"/><Relationship Id="rId34" Type="http://schemas.openxmlformats.org/officeDocument/2006/relationships/image" Target="../media/image78.jp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1.png"/><Relationship Id="rId25" Type="http://schemas.openxmlformats.org/officeDocument/2006/relationships/image" Target="../media/image69.png"/><Relationship Id="rId33" Type="http://schemas.openxmlformats.org/officeDocument/2006/relationships/image" Target="../media/image77.png"/><Relationship Id="rId2" Type="http://schemas.openxmlformats.org/officeDocument/2006/relationships/image" Target="../media/image7.png"/><Relationship Id="rId16" Type="http://schemas.openxmlformats.org/officeDocument/2006/relationships/image" Target="../media/image60.png"/><Relationship Id="rId20" Type="http://schemas.openxmlformats.org/officeDocument/2006/relationships/image" Target="../media/image64.png"/><Relationship Id="rId29" Type="http://schemas.openxmlformats.org/officeDocument/2006/relationships/image" Target="../media/image73.jp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8.png"/><Relationship Id="rId32" Type="http://schemas.openxmlformats.org/officeDocument/2006/relationships/image" Target="../media/image76.png"/><Relationship Id="rId5" Type="http://schemas.openxmlformats.org/officeDocument/2006/relationships/image" Target="../media/image50.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png"/><Relationship Id="rId10" Type="http://schemas.openxmlformats.org/officeDocument/2006/relationships/image" Target="../media/image55.png"/><Relationship Id="rId19" Type="http://schemas.openxmlformats.org/officeDocument/2006/relationships/image" Target="../media/image63.png"/><Relationship Id="rId31" Type="http://schemas.openxmlformats.org/officeDocument/2006/relationships/image" Target="../media/image75.png"/><Relationship Id="rId4" Type="http://schemas.openxmlformats.org/officeDocument/2006/relationships/image" Target="../media/image15.jpeg"/><Relationship Id="rId9" Type="http://schemas.openxmlformats.org/officeDocument/2006/relationships/image" Target="../media/image54.png"/><Relationship Id="rId14" Type="http://schemas.openxmlformats.org/officeDocument/2006/relationships/image" Target="../media/image58.png"/><Relationship Id="rId22" Type="http://schemas.openxmlformats.org/officeDocument/2006/relationships/image" Target="../media/image66.jpg"/><Relationship Id="rId27" Type="http://schemas.openxmlformats.org/officeDocument/2006/relationships/image" Target="../media/image71.png"/><Relationship Id="rId30" Type="http://schemas.openxmlformats.org/officeDocument/2006/relationships/image" Target="../media/image74.png"/><Relationship Id="rId35" Type="http://schemas.openxmlformats.org/officeDocument/2006/relationships/image" Target="../media/image79.png"/><Relationship Id="rId8"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18" Type="http://schemas.openxmlformats.org/officeDocument/2006/relationships/image" Target="../media/image91.png"/><Relationship Id="rId26" Type="http://schemas.openxmlformats.org/officeDocument/2006/relationships/image" Target="../media/image7.png"/><Relationship Id="rId3" Type="http://schemas.openxmlformats.org/officeDocument/2006/relationships/image" Target="../media/image1.png"/><Relationship Id="rId21" Type="http://schemas.openxmlformats.org/officeDocument/2006/relationships/image" Target="../media/image94.svg"/><Relationship Id="rId7" Type="http://schemas.openxmlformats.org/officeDocument/2006/relationships/image" Target="../media/image81.png"/><Relationship Id="rId12" Type="http://schemas.openxmlformats.org/officeDocument/2006/relationships/image" Target="../media/image86.svg"/><Relationship Id="rId17" Type="http://schemas.openxmlformats.org/officeDocument/2006/relationships/image" Target="../media/image90.svg"/><Relationship Id="rId25" Type="http://schemas.openxmlformats.org/officeDocument/2006/relationships/image" Target="../media/image98.svg"/><Relationship Id="rId2" Type="http://schemas.openxmlformats.org/officeDocument/2006/relationships/image" Target="../media/image3.jpeg"/><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0.svg"/><Relationship Id="rId11" Type="http://schemas.openxmlformats.org/officeDocument/2006/relationships/image" Target="../media/image85.png"/><Relationship Id="rId24" Type="http://schemas.openxmlformats.org/officeDocument/2006/relationships/image" Target="../media/image97.png"/><Relationship Id="rId5" Type="http://schemas.openxmlformats.org/officeDocument/2006/relationships/image" Target="../media/image4.png"/><Relationship Id="rId15" Type="http://schemas.openxmlformats.org/officeDocument/2006/relationships/hyperlink" Target="mailto:contacto@vag-global.com" TargetMode="External"/><Relationship Id="rId23" Type="http://schemas.openxmlformats.org/officeDocument/2006/relationships/image" Target="../media/image96.svg"/><Relationship Id="rId28" Type="http://schemas.openxmlformats.org/officeDocument/2006/relationships/image" Target="../media/image9.png"/><Relationship Id="rId10" Type="http://schemas.openxmlformats.org/officeDocument/2006/relationships/image" Target="../media/image84.svg"/><Relationship Id="rId19" Type="http://schemas.openxmlformats.org/officeDocument/2006/relationships/image" Target="../media/image92.svg"/><Relationship Id="rId4" Type="http://schemas.openxmlformats.org/officeDocument/2006/relationships/image" Target="../media/image2.svg"/><Relationship Id="rId9" Type="http://schemas.openxmlformats.org/officeDocument/2006/relationships/image" Target="../media/image83.png"/><Relationship Id="rId14" Type="http://schemas.openxmlformats.org/officeDocument/2006/relationships/image" Target="../media/image88.svg"/><Relationship Id="rId22" Type="http://schemas.openxmlformats.org/officeDocument/2006/relationships/image" Target="../media/image95.png"/><Relationship Id="rId27"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svg"/><Relationship Id="rId7" Type="http://schemas.openxmlformats.org/officeDocument/2006/relationships/hyperlink" Target="https://www.leadersleague.com/en/rankings/consulting-services-financial-and-administration-auditors-and-financial-advisors-auditing-and-accounting-firms-peru-2026"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leadersleague.com/pt/rankings/consultivo-para-direcao-financeira-auditores-e-conselheiros-financeiros-auditoria-e-contabilidade-peru-2025" TargetMode="External"/><Relationship Id="rId4" Type="http://schemas.openxmlformats.org/officeDocument/2006/relationships/image" Target="../media/image12.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6.png"/><Relationship Id="rId3" Type="http://schemas.openxmlformats.org/officeDocument/2006/relationships/image" Target="../media/image8.sv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7.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ADEFFCD2-3184-467E-A57A-14319274F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0509" y="-13414"/>
            <a:ext cx="7560002" cy="10944773"/>
          </a:xfrm>
          <a:prstGeom prst="rect">
            <a:avLst/>
          </a:prstGeom>
        </p:spPr>
      </p:pic>
      <p:pic>
        <p:nvPicPr>
          <p:cNvPr id="2" name="Picture 2"/>
          <p:cNvPicPr>
            <a:picLocks noChangeAspect="1"/>
          </p:cNvPicPr>
          <p:nvPr/>
        </p:nvPicPr>
        <p:blipFill>
          <a:blip r:embed="rId4"/>
          <a:srcRect l="26924" t="1046" r="26965" b="1004"/>
          <a:stretch>
            <a:fillRect/>
          </a:stretch>
        </p:blipFill>
        <p:spPr>
          <a:xfrm>
            <a:off x="0" y="0"/>
            <a:ext cx="7556500" cy="10693400"/>
          </a:xfrm>
          <a:prstGeom prst="rect">
            <a:avLst/>
          </a:prstGeom>
        </p:spPr>
      </p:pic>
      <p:grpSp>
        <p:nvGrpSpPr>
          <p:cNvPr id="3" name="Group 3"/>
          <p:cNvGrpSpPr/>
          <p:nvPr/>
        </p:nvGrpSpPr>
        <p:grpSpPr>
          <a:xfrm rot="-10800000">
            <a:off x="-3503" y="-10911"/>
            <a:ext cx="7567007" cy="10955683"/>
            <a:chOff x="822057" y="-286470"/>
            <a:chExt cx="10089342" cy="14607577"/>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22057" y="-271923"/>
              <a:ext cx="10080002" cy="14593030"/>
            </a:xfrm>
            <a:prstGeom prst="rect">
              <a:avLst/>
            </a:prstGeom>
          </p:spPr>
        </p:pic>
        <p:pic>
          <p:nvPicPr>
            <p:cNvPr id="5" name="Picture 5"/>
            <p:cNvPicPr>
              <a:picLocks noChangeAspect="1"/>
            </p:cNvPicPr>
            <p:nvPr/>
          </p:nvPicPr>
          <p:blipFill>
            <a:blip r:embed="rId5">
              <a:alphaModFix amt="2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831397" y="-286470"/>
              <a:ext cx="10080002" cy="14593029"/>
            </a:xfrm>
            <a:prstGeom prst="rect">
              <a:avLst/>
            </a:prstGeom>
          </p:spPr>
        </p:pic>
      </p:grpSp>
      <p:grpSp>
        <p:nvGrpSpPr>
          <p:cNvPr id="10" name="Group 10"/>
          <p:cNvGrpSpPr/>
          <p:nvPr/>
        </p:nvGrpSpPr>
        <p:grpSpPr>
          <a:xfrm>
            <a:off x="0" y="9716275"/>
            <a:ext cx="7560000" cy="219725"/>
            <a:chOff x="0" y="0"/>
            <a:chExt cx="2709333" cy="78745"/>
          </a:xfrm>
        </p:grpSpPr>
        <p:sp>
          <p:nvSpPr>
            <p:cNvPr id="11" name="Freeform 1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6" name="TextBox 16"/>
          <p:cNvSpPr txBox="1"/>
          <p:nvPr/>
        </p:nvSpPr>
        <p:spPr>
          <a:xfrm>
            <a:off x="1656752" y="4342880"/>
            <a:ext cx="4070558" cy="2191626"/>
          </a:xfrm>
          <a:prstGeom prst="rect">
            <a:avLst/>
          </a:prstGeom>
        </p:spPr>
        <p:txBody>
          <a:bodyPr wrap="square" lIns="0" tIns="0" rIns="0" bIns="0" rtlCol="0" anchor="t">
            <a:spAutoFit/>
          </a:bodyPr>
          <a:lstStyle>
            <a:defPPr>
              <a:defRPr lang="en-US"/>
            </a:defPPr>
            <a:lvl1pPr algn="ctr">
              <a:lnSpc>
                <a:spcPts val="5880"/>
              </a:lnSpc>
              <a:defRPr sz="4200">
                <a:solidFill>
                  <a:srgbClr val="FFFFFF"/>
                </a:solidFill>
                <a:latin typeface="Montserrat Classic Bold"/>
              </a:defRPr>
            </a:lvl1pPr>
          </a:lstStyle>
          <a:p>
            <a:r>
              <a:rPr lang="en-US" sz="3500" dirty="0">
                <a:latin typeface="Montserrat Bold" pitchFamily="2" charset="0"/>
              </a:rPr>
              <a:t>AUDITORÍA</a:t>
            </a:r>
          </a:p>
          <a:p>
            <a:r>
              <a:rPr lang="en-US" sz="3500" dirty="0">
                <a:latin typeface="Montserrat Bold" pitchFamily="2" charset="0"/>
              </a:rPr>
              <a:t>IMPUESTOS</a:t>
            </a:r>
          </a:p>
          <a:p>
            <a:r>
              <a:rPr lang="en-US" sz="3500" dirty="0">
                <a:latin typeface="Montserrat Bold" pitchFamily="2" charset="0"/>
              </a:rPr>
              <a:t>CONSULTORÍA</a:t>
            </a:r>
          </a:p>
        </p:txBody>
      </p:sp>
      <p:pic>
        <p:nvPicPr>
          <p:cNvPr id="6" name="Picture 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492250" y="2222500"/>
            <a:ext cx="4374740" cy="1709390"/>
          </a:xfrm>
          <a:prstGeom prst="rect">
            <a:avLst/>
          </a:prstGeom>
        </p:spPr>
      </p:pic>
      <p:pic>
        <p:nvPicPr>
          <p:cNvPr id="19" name="Gráfico 18">
            <a:extLst>
              <a:ext uri="{FF2B5EF4-FFF2-40B4-BE49-F238E27FC236}">
                <a16:creationId xmlns:a16="http://schemas.microsoft.com/office/drawing/2014/main" id="{27BE9D61-50CE-4CC6-BDAB-99382C7BAE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434" y="9914041"/>
            <a:ext cx="7606684" cy="988159"/>
          </a:xfrm>
          <a:prstGeom prst="rect">
            <a:avLst/>
          </a:prstGeom>
        </p:spPr>
      </p:pic>
      <p:pic>
        <p:nvPicPr>
          <p:cNvPr id="13" name="Picture 13"/>
          <p:cNvPicPr>
            <a:picLocks noChangeAspect="1"/>
          </p:cNvPicPr>
          <p:nvPr/>
        </p:nvPicPr>
        <p:blipFill>
          <a:blip r:embed="rId10"/>
          <a:srcRect/>
          <a:stretch>
            <a:fillRect/>
          </a:stretch>
        </p:blipFill>
        <p:spPr>
          <a:xfrm>
            <a:off x="203080" y="10043352"/>
            <a:ext cx="2848924" cy="541295"/>
          </a:xfrm>
          <a:prstGeom prst="rect">
            <a:avLst/>
          </a:prstGeom>
        </p:spPr>
      </p:pic>
      <p:sp>
        <p:nvSpPr>
          <p:cNvPr id="18" name="TextBox 18"/>
          <p:cNvSpPr txBox="1"/>
          <p:nvPr/>
        </p:nvSpPr>
        <p:spPr>
          <a:xfrm>
            <a:off x="6721074" y="10156269"/>
            <a:ext cx="835425" cy="303801"/>
          </a:xfrm>
          <a:prstGeom prst="rect">
            <a:avLst/>
          </a:prstGeom>
        </p:spPr>
        <p:txBody>
          <a:bodyPr wrap="square" lIns="0" tIns="0" rIns="0" bIns="0" rtlCol="0" anchor="t">
            <a:spAutoFit/>
          </a:bodyPr>
          <a:lstStyle/>
          <a:p>
            <a:pPr marL="0" lvl="0" indent="0" algn="l">
              <a:lnSpc>
                <a:spcPts val="2540"/>
              </a:lnSpc>
              <a:spcBef>
                <a:spcPct val="0"/>
              </a:spcBef>
            </a:pPr>
            <a:r>
              <a:rPr lang="en-US" sz="2000" dirty="0">
                <a:solidFill>
                  <a:srgbClr val="FFFFFF"/>
                </a:solidFill>
                <a:latin typeface="Montserrat Thin"/>
              </a:rPr>
              <a:t>2026</a:t>
            </a:r>
          </a:p>
        </p:txBody>
      </p:sp>
    </p:spTree>
    <p:extLst>
      <p:ext uri="{BB962C8B-B14F-4D97-AF65-F5344CB8AC3E}">
        <p14:creationId xmlns:p14="http://schemas.microsoft.com/office/powerpoint/2010/main" val="221983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áfico 48">
            <a:extLst>
              <a:ext uri="{FF2B5EF4-FFF2-40B4-BE49-F238E27FC236}">
                <a16:creationId xmlns:a16="http://schemas.microsoft.com/office/drawing/2014/main" id="{5C304A44-0B48-4650-9181-D1B2226FB27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6" name="Group 6"/>
          <p:cNvGrpSpPr/>
          <p:nvPr/>
        </p:nvGrpSpPr>
        <p:grpSpPr>
          <a:xfrm rot="-5400000">
            <a:off x="1954709" y="-1081532"/>
            <a:ext cx="478139" cy="4387557"/>
            <a:chOff x="0" y="0"/>
            <a:chExt cx="370836" cy="3629374"/>
          </a:xfrm>
        </p:grpSpPr>
        <p:sp>
          <p:nvSpPr>
            <p:cNvPr id="7" name="Freeform 7"/>
            <p:cNvSpPr/>
            <p:nvPr/>
          </p:nvSpPr>
          <p:spPr>
            <a:xfrm>
              <a:off x="0" y="0"/>
              <a:ext cx="370836" cy="3629374"/>
            </a:xfrm>
            <a:custGeom>
              <a:avLst/>
              <a:gdLst/>
              <a:ahLst/>
              <a:cxnLst/>
              <a:rect l="l" t="t" r="r" b="b"/>
              <a:pathLst>
                <a:path w="370836" h="3629374">
                  <a:moveTo>
                    <a:pt x="123679" y="3610305"/>
                  </a:moveTo>
                  <a:cubicBezTo>
                    <a:pt x="142691" y="3621819"/>
                    <a:pt x="164305" y="3629374"/>
                    <a:pt x="185518" y="3629374"/>
                  </a:cubicBezTo>
                  <a:cubicBezTo>
                    <a:pt x="206732" y="3629374"/>
                    <a:pt x="227145" y="3622897"/>
                    <a:pt x="245956" y="3611383"/>
                  </a:cubicBezTo>
                  <a:cubicBezTo>
                    <a:pt x="246357" y="3611024"/>
                    <a:pt x="246757" y="3611024"/>
                    <a:pt x="247157" y="3610664"/>
                  </a:cubicBezTo>
                  <a:cubicBezTo>
                    <a:pt x="317802" y="3564609"/>
                    <a:pt x="369836" y="3442995"/>
                    <a:pt x="370836" y="3238308"/>
                  </a:cubicBezTo>
                  <a:lnTo>
                    <a:pt x="370836" y="0"/>
                  </a:lnTo>
                  <a:lnTo>
                    <a:pt x="0" y="0"/>
                  </a:lnTo>
                  <a:lnTo>
                    <a:pt x="0" y="3235905"/>
                  </a:lnTo>
                  <a:cubicBezTo>
                    <a:pt x="1001" y="3443714"/>
                    <a:pt x="52233" y="3565329"/>
                    <a:pt x="123679" y="3610305"/>
                  </a:cubicBezTo>
                  <a:close/>
                </a:path>
              </a:pathLst>
            </a:custGeom>
            <a:solidFill>
              <a:srgbClr val="FFFFFF"/>
            </a:solidFill>
          </p:spPr>
          <p:txBody>
            <a:bodyPr/>
            <a:lstStyle/>
            <a:p>
              <a:endParaRPr lang="es-PE">
                <a:latin typeface="Montserrat ExtraBold" pitchFamily="2" charset="0"/>
              </a:endParaRPr>
            </a:p>
          </p:txBody>
        </p:sp>
        <p:sp>
          <p:nvSpPr>
            <p:cNvPr id="8" name="TextBox 8"/>
            <p:cNvSpPr txBox="1"/>
            <p:nvPr/>
          </p:nvSpPr>
          <p:spPr>
            <a:xfrm>
              <a:off x="0" y="-28575"/>
              <a:ext cx="660400" cy="714375"/>
            </a:xfrm>
            <a:prstGeom prst="rect">
              <a:avLst/>
            </a:prstGeom>
          </p:spPr>
          <p:txBody>
            <a:bodyPr lIns="50800" tIns="50800" rIns="50800" bIns="50800" rtlCol="0" anchor="ctr"/>
            <a:lstStyle/>
            <a:p>
              <a:pPr algn="ctr">
                <a:lnSpc>
                  <a:spcPts val="1960"/>
                </a:lnSpc>
              </a:pPr>
              <a:endParaRPr>
                <a:latin typeface="Montserrat ExtraBold" pitchFamily="2" charset="0"/>
              </a:endParaRPr>
            </a:p>
          </p:txBody>
        </p:sp>
      </p:grpSp>
      <p:grpSp>
        <p:nvGrpSpPr>
          <p:cNvPr id="9" name="Group 9"/>
          <p:cNvGrpSpPr/>
          <p:nvPr/>
        </p:nvGrpSpPr>
        <p:grpSpPr>
          <a:xfrm>
            <a:off x="0" y="9723475"/>
            <a:ext cx="7560000" cy="219725"/>
            <a:chOff x="0" y="0"/>
            <a:chExt cx="2709333" cy="78745"/>
          </a:xfrm>
        </p:grpSpPr>
        <p:sp>
          <p:nvSpPr>
            <p:cNvPr id="10" name="Freeform 10"/>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12" name="Group 12"/>
          <p:cNvGrpSpPr>
            <a:grpSpLocks noChangeAspect="1"/>
          </p:cNvGrpSpPr>
          <p:nvPr/>
        </p:nvGrpSpPr>
        <p:grpSpPr>
          <a:xfrm>
            <a:off x="5373224" y="2953987"/>
            <a:ext cx="1784536" cy="1784529"/>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12500" b="-12500"/>
              </a:stretch>
            </a:blipFill>
          </p:spPr>
          <p:txBody>
            <a:bodyPr/>
            <a:lstStyle/>
            <a:p>
              <a:endParaRPr lang="es-PE"/>
            </a:p>
          </p:txBody>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7675" y="3019141"/>
            <a:ext cx="137127" cy="13712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7675" y="3221422"/>
            <a:ext cx="173188" cy="117335"/>
          </a:xfrm>
          <a:prstGeom prst="rect">
            <a:avLst/>
          </a:prstGeom>
        </p:spPr>
      </p:pic>
      <p:sp>
        <p:nvSpPr>
          <p:cNvPr id="17" name="TextBox 17"/>
          <p:cNvSpPr txBox="1"/>
          <p:nvPr/>
        </p:nvSpPr>
        <p:spPr>
          <a:xfrm>
            <a:off x="407675" y="1440972"/>
            <a:ext cx="6804000" cy="1036155"/>
          </a:xfrm>
          <a:prstGeom prst="rect">
            <a:avLst/>
          </a:prstGeom>
        </p:spPr>
        <p:txBody>
          <a:bodyPr lIns="0" tIns="0" rIns="0" bIns="0" rtlCol="0" anchor="t">
            <a:spAutoFit/>
          </a:bodyPr>
          <a:lstStyle/>
          <a:p>
            <a:pPr algn="just">
              <a:lnSpc>
                <a:spcPts val="1679"/>
              </a:lnSpc>
              <a:spcBef>
                <a:spcPct val="0"/>
              </a:spcBef>
            </a:pPr>
            <a:r>
              <a:rPr lang="en-US" sz="1200">
                <a:solidFill>
                  <a:srgbClr val="000000"/>
                </a:solidFill>
                <a:latin typeface="Montserrat"/>
              </a:rPr>
              <a:t>Somos un equipo multidisciplinario, profesionales destacados del rubro, quienes  bajo la asesoría de nuestro Comité Directivo trabajamos arduamente para satisfacer  las necesidades de nuestros clientes y acompañarlos en el cumplimiento de las  formalidades requeridas por las diferentes entidades reguladoras y la Administración  Tributaria.</a:t>
            </a:r>
          </a:p>
        </p:txBody>
      </p:sp>
      <p:sp>
        <p:nvSpPr>
          <p:cNvPr id="18" name="TextBox 18"/>
          <p:cNvSpPr txBox="1"/>
          <p:nvPr/>
        </p:nvSpPr>
        <p:spPr>
          <a:xfrm>
            <a:off x="407675" y="3438773"/>
            <a:ext cx="4772514" cy="886205"/>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Contador Público Colegiado </a:t>
            </a:r>
            <a:r>
              <a:rPr lang="es-ES" dirty="0" err="1"/>
              <a:t>Certiﬁcado</a:t>
            </a:r>
            <a:r>
              <a:rPr lang="es-ES" dirty="0"/>
              <a:t> por el Colegio de Contadores Públicos de Lima, Auditor Independiente, con Postgrado en Normas Internacionales de Información Financiera (NIIF) por la Universidad de Lima. Con experiencia de más de 30 años en Auditoría, Contabilidad y Consultoría en Precios Transferencia de manera local e internacional, así como la implementación de </a:t>
            </a:r>
            <a:r>
              <a:rPr lang="es-ES" dirty="0" err="1"/>
              <a:t>NIIFs</a:t>
            </a:r>
            <a:r>
              <a:rPr lang="es-ES" dirty="0"/>
              <a:t> y convenios para evitar la doble imposición tributaria.</a:t>
            </a:r>
            <a:endParaRPr lang="en-US" dirty="0"/>
          </a:p>
        </p:txBody>
      </p:sp>
      <p:sp>
        <p:nvSpPr>
          <p:cNvPr id="19" name="TextBox 19"/>
          <p:cNvSpPr txBox="1"/>
          <p:nvPr/>
        </p:nvSpPr>
        <p:spPr>
          <a:xfrm>
            <a:off x="407675" y="2755900"/>
            <a:ext cx="3141975"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CARLOS VARGAS ALENCASTRE</a:t>
            </a:r>
          </a:p>
        </p:txBody>
      </p:sp>
      <p:sp>
        <p:nvSpPr>
          <p:cNvPr id="20" name="TextBox 20"/>
          <p:cNvSpPr txBox="1"/>
          <p:nvPr/>
        </p:nvSpPr>
        <p:spPr>
          <a:xfrm>
            <a:off x="637764" y="3000091"/>
            <a:ext cx="1311686" cy="166264"/>
          </a:xfrm>
          <a:prstGeom prst="rect">
            <a:avLst/>
          </a:prstGeom>
        </p:spPr>
        <p:txBody>
          <a:bodyPr wrap="square" lIns="0" tIns="0" rIns="0" bIns="0" rtlCol="0" anchor="t">
            <a:spAutoFit/>
          </a:bodyPr>
          <a:lstStyle/>
          <a:p>
            <a:pPr algn="just">
              <a:lnSpc>
                <a:spcPts val="1399"/>
              </a:lnSpc>
              <a:spcBef>
                <a:spcPct val="0"/>
              </a:spcBef>
            </a:pPr>
            <a:r>
              <a:rPr lang="en-US" sz="999" dirty="0">
                <a:solidFill>
                  <a:srgbClr val="223F6A"/>
                </a:solidFill>
                <a:latin typeface="Montserrat Bold"/>
              </a:rPr>
              <a:t>Socio Principal</a:t>
            </a:r>
          </a:p>
        </p:txBody>
      </p:sp>
      <p:sp>
        <p:nvSpPr>
          <p:cNvPr id="21" name="TextBox 21"/>
          <p:cNvSpPr txBox="1"/>
          <p:nvPr/>
        </p:nvSpPr>
        <p:spPr>
          <a:xfrm>
            <a:off x="637764" y="3188080"/>
            <a:ext cx="2199778" cy="166264"/>
          </a:xfrm>
          <a:prstGeom prst="rect">
            <a:avLst/>
          </a:prstGeom>
        </p:spPr>
        <p:txBody>
          <a:bodyPr wrap="square" lIns="0" tIns="0" rIns="0" bIns="0" rtlCol="0" anchor="t">
            <a:spAutoFit/>
          </a:bodyPr>
          <a:lstStyle/>
          <a:p>
            <a:pPr algn="just">
              <a:lnSpc>
                <a:spcPts val="1399"/>
              </a:lnSpc>
              <a:spcBef>
                <a:spcPct val="0"/>
              </a:spcBef>
            </a:pPr>
            <a:r>
              <a:rPr lang="en-US" sz="999" dirty="0">
                <a:solidFill>
                  <a:srgbClr val="223F6A"/>
                </a:solidFill>
                <a:latin typeface="Montserrat Bold"/>
                <a:hlinkClick r:id="rId9" tooltip="mailto:cvargas@vag-global.com"/>
              </a:rPr>
              <a:t>cvargas@vag-global.com</a:t>
            </a:r>
          </a:p>
        </p:txBody>
      </p:sp>
      <p:grpSp>
        <p:nvGrpSpPr>
          <p:cNvPr id="22" name="Group 22"/>
          <p:cNvGrpSpPr>
            <a:grpSpLocks noChangeAspect="1"/>
          </p:cNvGrpSpPr>
          <p:nvPr/>
        </p:nvGrpSpPr>
        <p:grpSpPr>
          <a:xfrm>
            <a:off x="5370506" y="5186787"/>
            <a:ext cx="1784536" cy="1784529"/>
            <a:chOff x="0" y="0"/>
            <a:chExt cx="6350000" cy="6349975"/>
          </a:xfrm>
        </p:grpSpPr>
        <p:sp>
          <p:nvSpPr>
            <p:cNvPr id="23" name="Freeform 2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t="-2743" b="-22192"/>
              </a:stretch>
            </a:blipFill>
          </p:spPr>
          <p:txBody>
            <a:bodyPr/>
            <a:lstStyle/>
            <a:p>
              <a:endParaRPr lang="es-PE"/>
            </a:p>
          </p:txBody>
        </p:sp>
      </p:grpSp>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5152741"/>
            <a:ext cx="137127" cy="137127"/>
          </a:xfrm>
          <a:prstGeom prst="rect">
            <a:avLst/>
          </a:prstGeom>
        </p:spPr>
      </p:pic>
      <p:pic>
        <p:nvPicPr>
          <p:cNvPr id="25" name="Picture 2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5355022"/>
            <a:ext cx="173188" cy="117335"/>
          </a:xfrm>
          <a:prstGeom prst="rect">
            <a:avLst/>
          </a:prstGeom>
        </p:spPr>
      </p:pic>
      <p:sp>
        <p:nvSpPr>
          <p:cNvPr id="26" name="TextBox 26"/>
          <p:cNvSpPr txBox="1"/>
          <p:nvPr/>
        </p:nvSpPr>
        <p:spPr>
          <a:xfrm>
            <a:off x="404958" y="5572373"/>
            <a:ext cx="4772514" cy="1065741"/>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Contador Público Colegiado por el Colegio de Contadores Públicos de Lima y </a:t>
            </a:r>
            <a:r>
              <a:rPr lang="es-ES" dirty="0" err="1"/>
              <a:t>Adminitrador</a:t>
            </a:r>
            <a:r>
              <a:rPr lang="es-ES" dirty="0"/>
              <a:t> egresado de la Universidad Peruana de Ciencias Aplicadas (UPC), Auditor Independiente, con Postgrado en Tributación Internacional Empresarial por la Universidad ESAN, Postgrado en Mejora y Rediseño de Procesos de Gestión por la Universidad de Lima. Con más de 14 años de experiencia en Auditoría, Contabilidad y Consultoría en Precios Transferencia de manera local e internacional.</a:t>
            </a:r>
            <a:endParaRPr lang="en-US" dirty="0"/>
          </a:p>
        </p:txBody>
      </p:sp>
      <p:sp>
        <p:nvSpPr>
          <p:cNvPr id="27" name="TextBox 27"/>
          <p:cNvSpPr txBox="1"/>
          <p:nvPr/>
        </p:nvSpPr>
        <p:spPr>
          <a:xfrm>
            <a:off x="404958" y="4889500"/>
            <a:ext cx="33732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CARLOS EDUARDO VARGAS ARANGO</a:t>
            </a:r>
          </a:p>
        </p:txBody>
      </p:sp>
      <p:sp>
        <p:nvSpPr>
          <p:cNvPr id="28" name="TextBox 28"/>
          <p:cNvSpPr txBox="1"/>
          <p:nvPr/>
        </p:nvSpPr>
        <p:spPr>
          <a:xfrm>
            <a:off x="635047" y="5133691"/>
            <a:ext cx="382158" cy="164968"/>
          </a:xfrm>
          <a:prstGeom prst="rect">
            <a:avLst/>
          </a:prstGeom>
        </p:spPr>
        <p:txBody>
          <a:bodyPr lIns="0" tIns="0" rIns="0" bIns="0" rtlCol="0" anchor="t">
            <a:spAutoFit/>
          </a:bodyPr>
          <a:lstStyle/>
          <a:p>
            <a:pPr algn="just">
              <a:lnSpc>
                <a:spcPts val="1399"/>
              </a:lnSpc>
              <a:spcBef>
                <a:spcPct val="0"/>
              </a:spcBef>
            </a:pPr>
            <a:r>
              <a:rPr lang="en-US" sz="999" dirty="0">
                <a:solidFill>
                  <a:srgbClr val="223F6A"/>
                </a:solidFill>
                <a:latin typeface="Montserrat Bold"/>
              </a:rPr>
              <a:t>Socio </a:t>
            </a:r>
          </a:p>
        </p:txBody>
      </p:sp>
      <p:sp>
        <p:nvSpPr>
          <p:cNvPr id="29" name="TextBox 29"/>
          <p:cNvSpPr txBox="1"/>
          <p:nvPr/>
        </p:nvSpPr>
        <p:spPr>
          <a:xfrm>
            <a:off x="635047" y="5310147"/>
            <a:ext cx="1992608" cy="164968"/>
          </a:xfrm>
          <a:prstGeom prst="rect">
            <a:avLst/>
          </a:prstGeom>
        </p:spPr>
        <p:txBody>
          <a:bodyPr wrap="square" lIns="0" tIns="0" rIns="0" bIns="0" rtlCol="0" anchor="t">
            <a:spAutoFit/>
          </a:bodyPr>
          <a:lstStyle/>
          <a:p>
            <a:pPr algn="just">
              <a:lnSpc>
                <a:spcPts val="1399"/>
              </a:lnSpc>
              <a:spcBef>
                <a:spcPct val="0"/>
              </a:spcBef>
            </a:pPr>
            <a:r>
              <a:rPr lang="en-US" sz="950" dirty="0">
                <a:solidFill>
                  <a:srgbClr val="223F6A"/>
                </a:solidFill>
                <a:latin typeface="Montserrat Bold"/>
                <a:hlinkClick r:id="rId11"/>
              </a:rPr>
              <a:t>evargas@vag-global.com</a:t>
            </a:r>
          </a:p>
        </p:txBody>
      </p:sp>
      <p:grpSp>
        <p:nvGrpSpPr>
          <p:cNvPr id="30" name="Group 30"/>
          <p:cNvGrpSpPr>
            <a:grpSpLocks noChangeAspect="1"/>
          </p:cNvGrpSpPr>
          <p:nvPr/>
        </p:nvGrpSpPr>
        <p:grpSpPr>
          <a:xfrm>
            <a:off x="5370506" y="7437446"/>
            <a:ext cx="1784536" cy="1784529"/>
            <a:chOff x="0" y="0"/>
            <a:chExt cx="6350000" cy="6349975"/>
          </a:xfrm>
        </p:grpSpPr>
        <p:sp>
          <p:nvSpPr>
            <p:cNvPr id="31" name="Freeform 3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t="-7405" b="-17594"/>
              </a:stretch>
            </a:blipFill>
          </p:spPr>
          <p:txBody>
            <a:bodyPr/>
            <a:lstStyle/>
            <a:p>
              <a:endParaRPr lang="es-PE"/>
            </a:p>
          </p:txBody>
        </p:sp>
      </p:grpSp>
      <p:pic>
        <p:nvPicPr>
          <p:cNvPr id="32" name="Picture 3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7276769"/>
            <a:ext cx="137127" cy="137127"/>
          </a:xfrm>
          <a:prstGeom prst="rect">
            <a:avLst/>
          </a:prstGeom>
        </p:spPr>
      </p:pic>
      <p:pic>
        <p:nvPicPr>
          <p:cNvPr id="33" name="Picture 3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7479050"/>
            <a:ext cx="173188" cy="117335"/>
          </a:xfrm>
          <a:prstGeom prst="rect">
            <a:avLst/>
          </a:prstGeom>
        </p:spPr>
      </p:pic>
      <p:sp>
        <p:nvSpPr>
          <p:cNvPr id="34" name="TextBox 34"/>
          <p:cNvSpPr txBox="1"/>
          <p:nvPr/>
        </p:nvSpPr>
        <p:spPr>
          <a:xfrm>
            <a:off x="404958" y="7696402"/>
            <a:ext cx="4772514" cy="1424814"/>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Contadora Pública Colegiada por el Colegio de Contadores Públicos de Lima y Administradora egresada de la Universidad Peruana de Ciencias Aplicadas (UPC) con Postgrado en Finanzas Corporativas por CENTRUM Business </a:t>
            </a:r>
            <a:r>
              <a:rPr lang="es-ES" dirty="0" err="1"/>
              <a:t>School</a:t>
            </a:r>
            <a:r>
              <a:rPr lang="es-ES" dirty="0"/>
              <a:t>, Finanzas Corporativas por la Universidad del Pacífico, Gestión de Empresas Mineras por la </a:t>
            </a:r>
            <a:r>
              <a:rPr lang="es-ES" dirty="0" err="1"/>
              <a:t>Univerisad</a:t>
            </a:r>
            <a:r>
              <a:rPr lang="es-ES" dirty="0"/>
              <a:t> </a:t>
            </a:r>
            <a:r>
              <a:rPr lang="es-ES" dirty="0" err="1"/>
              <a:t>Esan</a:t>
            </a:r>
            <a:r>
              <a:rPr lang="es-ES" dirty="0"/>
              <a:t>, Derecho Tributario por la Universidad </a:t>
            </a:r>
            <a:r>
              <a:rPr lang="es-ES" dirty="0" err="1"/>
              <a:t>Esan</a:t>
            </a:r>
            <a:r>
              <a:rPr lang="es-ES" dirty="0"/>
              <a:t> y Postgrado Especializado en Precios de Transferencia por el CIAT. En la actualidad se encuentra cursando Maestría en Tributación Fiscal y Empresarial. Con experiencia de más de 10 años en el área de contabilidad, tributación y legal. </a:t>
            </a:r>
            <a:endParaRPr lang="en-US" dirty="0"/>
          </a:p>
        </p:txBody>
      </p:sp>
      <p:sp>
        <p:nvSpPr>
          <p:cNvPr id="35" name="TextBox 35"/>
          <p:cNvSpPr txBox="1"/>
          <p:nvPr/>
        </p:nvSpPr>
        <p:spPr>
          <a:xfrm>
            <a:off x="404958" y="7013529"/>
            <a:ext cx="29160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ABIGAIL ALAYO VILCARROMERO</a:t>
            </a:r>
          </a:p>
        </p:txBody>
      </p:sp>
      <p:sp>
        <p:nvSpPr>
          <p:cNvPr id="36" name="TextBox 36"/>
          <p:cNvSpPr txBox="1"/>
          <p:nvPr/>
        </p:nvSpPr>
        <p:spPr>
          <a:xfrm>
            <a:off x="635046" y="7257719"/>
            <a:ext cx="3524203" cy="168059"/>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Bold"/>
              </a:defRPr>
            </a:lvl1pPr>
          </a:lstStyle>
          <a:p>
            <a:r>
              <a:rPr lang="es-PE" dirty="0"/>
              <a:t>Socia de </a:t>
            </a:r>
            <a:r>
              <a:rPr lang="es-PE" dirty="0" err="1"/>
              <a:t>Tax</a:t>
            </a:r>
            <a:r>
              <a:rPr lang="es-PE" dirty="0"/>
              <a:t> &amp; Legal</a:t>
            </a:r>
            <a:endParaRPr lang="en-US" dirty="0"/>
          </a:p>
        </p:txBody>
      </p:sp>
      <p:sp>
        <p:nvSpPr>
          <p:cNvPr id="37" name="TextBox 37"/>
          <p:cNvSpPr txBox="1"/>
          <p:nvPr/>
        </p:nvSpPr>
        <p:spPr>
          <a:xfrm>
            <a:off x="635047" y="7445709"/>
            <a:ext cx="1992555" cy="164968"/>
          </a:xfrm>
          <a:prstGeom prst="rect">
            <a:avLst/>
          </a:prstGeom>
        </p:spPr>
        <p:txBody>
          <a:bodyPr wrap="square" lIns="0" tIns="0" rIns="0" bIns="0" rtlCol="0" anchor="t">
            <a:spAutoFit/>
          </a:bodyPr>
          <a:lstStyle/>
          <a:p>
            <a:pPr marL="0" lvl="0" indent="0" algn="just">
              <a:lnSpc>
                <a:spcPts val="1399"/>
              </a:lnSpc>
              <a:spcBef>
                <a:spcPct val="0"/>
              </a:spcBef>
            </a:pPr>
            <a:r>
              <a:rPr lang="en-US" sz="950" u="none" dirty="0">
                <a:solidFill>
                  <a:srgbClr val="223F6A"/>
                </a:solidFill>
                <a:latin typeface="Montserrat Bold"/>
                <a:hlinkClick r:id="rId13"/>
              </a:rPr>
              <a:t>aalayo@vag-global.com</a:t>
            </a:r>
          </a:p>
        </p:txBody>
      </p:sp>
      <p:grpSp>
        <p:nvGrpSpPr>
          <p:cNvPr id="38" name="Group 38"/>
          <p:cNvGrpSpPr/>
          <p:nvPr/>
        </p:nvGrpSpPr>
        <p:grpSpPr>
          <a:xfrm>
            <a:off x="0" y="0"/>
            <a:ext cx="7560000" cy="219725"/>
            <a:chOff x="0" y="0"/>
            <a:chExt cx="2709333" cy="78745"/>
          </a:xfrm>
        </p:grpSpPr>
        <p:sp>
          <p:nvSpPr>
            <p:cNvPr id="39" name="Freeform 39"/>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40" name="TextBox 40"/>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41" name="Group 41"/>
          <p:cNvGrpSpPr/>
          <p:nvPr/>
        </p:nvGrpSpPr>
        <p:grpSpPr>
          <a:xfrm>
            <a:off x="6950053" y="10106294"/>
            <a:ext cx="415413" cy="415413"/>
            <a:chOff x="0" y="0"/>
            <a:chExt cx="812800" cy="812800"/>
          </a:xfrm>
        </p:grpSpPr>
        <p:sp>
          <p:nvSpPr>
            <p:cNvPr id="42"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3" name="TextBox 43"/>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4" name="TextBox 44"/>
          <p:cNvSpPr txBox="1"/>
          <p:nvPr/>
        </p:nvSpPr>
        <p:spPr>
          <a:xfrm>
            <a:off x="7069323" y="10224667"/>
            <a:ext cx="271381" cy="243015"/>
          </a:xfrm>
          <a:prstGeom prst="rect">
            <a:avLst/>
          </a:prstGeom>
        </p:spPr>
        <p:txBody>
          <a:bodyPr wrap="square" lIns="0" tIns="0" rIns="0" bIns="0" rtlCol="0" anchor="t">
            <a:spAutoFit/>
          </a:bodyPr>
          <a:lstStyle/>
          <a:p>
            <a:pPr marL="0" lvl="0" indent="0" algn="l">
              <a:lnSpc>
                <a:spcPts val="2031"/>
              </a:lnSpc>
              <a:spcBef>
                <a:spcPct val="0"/>
              </a:spcBef>
            </a:pPr>
            <a:r>
              <a:rPr lang="en-US" sz="1599" dirty="0">
                <a:solidFill>
                  <a:srgbClr val="272E50"/>
                </a:solidFill>
                <a:latin typeface="Montserrat Bold"/>
              </a:rPr>
              <a:t>10</a:t>
            </a:r>
          </a:p>
        </p:txBody>
      </p:sp>
      <p:pic>
        <p:nvPicPr>
          <p:cNvPr id="45" name="Imagen 44">
            <a:extLst>
              <a:ext uri="{FF2B5EF4-FFF2-40B4-BE49-F238E27FC236}">
                <a16:creationId xmlns:a16="http://schemas.microsoft.com/office/drawing/2014/main" id="{057267DA-03E7-4951-8F50-A64A098BB0A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
        <p:nvSpPr>
          <p:cNvPr id="46" name="TextBox 16">
            <a:extLst>
              <a:ext uri="{FF2B5EF4-FFF2-40B4-BE49-F238E27FC236}">
                <a16:creationId xmlns:a16="http://schemas.microsoft.com/office/drawing/2014/main" id="{1B1A3340-0E69-4292-AAB2-75951A57AC83}"/>
              </a:ext>
            </a:extLst>
          </p:cNvPr>
          <p:cNvSpPr txBox="1"/>
          <p:nvPr/>
        </p:nvSpPr>
        <p:spPr>
          <a:xfrm>
            <a:off x="407675" y="897049"/>
            <a:ext cx="2976208"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NUESTRO EQUIPO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Gráfico 52">
            <a:extLst>
              <a:ext uri="{FF2B5EF4-FFF2-40B4-BE49-F238E27FC236}">
                <a16:creationId xmlns:a16="http://schemas.microsoft.com/office/drawing/2014/main" id="{481A3D89-53B9-4F31-9F8D-4C61F754AD7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6" name="Group 6"/>
          <p:cNvGrpSpPr/>
          <p:nvPr/>
        </p:nvGrpSpPr>
        <p:grpSpPr>
          <a:xfrm>
            <a:off x="0" y="9723475"/>
            <a:ext cx="7560000" cy="219725"/>
            <a:chOff x="0" y="0"/>
            <a:chExt cx="2709333" cy="78745"/>
          </a:xfrm>
        </p:grpSpPr>
        <p:sp>
          <p:nvSpPr>
            <p:cNvPr id="7" name="Freeform 7"/>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9" name="Group 9"/>
          <p:cNvGrpSpPr>
            <a:grpSpLocks noChangeAspect="1"/>
          </p:cNvGrpSpPr>
          <p:nvPr/>
        </p:nvGrpSpPr>
        <p:grpSpPr>
          <a:xfrm>
            <a:off x="5369160" y="2614887"/>
            <a:ext cx="1784536" cy="1784529"/>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b="-25000"/>
              </a:stretch>
            </a:blipFill>
          </p:spPr>
          <p:txBody>
            <a:bodyPr/>
            <a:lstStyle/>
            <a:p>
              <a:endParaRPr lang="es-PE"/>
            </a:p>
          </p:txBody>
        </p:sp>
      </p:gr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3611" y="2680041"/>
            <a:ext cx="137127" cy="137127"/>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3611" y="2882322"/>
            <a:ext cx="173188" cy="117335"/>
          </a:xfrm>
          <a:prstGeom prst="rect">
            <a:avLst/>
          </a:prstGeom>
        </p:spPr>
      </p:pic>
      <p:sp>
        <p:nvSpPr>
          <p:cNvPr id="13" name="TextBox 13"/>
          <p:cNvSpPr txBox="1"/>
          <p:nvPr/>
        </p:nvSpPr>
        <p:spPr>
          <a:xfrm>
            <a:off x="403611" y="3099673"/>
            <a:ext cx="4772514" cy="886205"/>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Contador egresado de la Universidad de Ciencias y Humanidades, con Postgrado en las Normas Internacionales de Información Financiera (NIIF), y tributación por la misma casa de estudios. Con experiencia por mas de 14 años en el área de contabilidad y finanzas, con enfoque en empresas nacionales, internacionales y multinacionales, e implementación de softwares contables para empresas del exterior. </a:t>
            </a:r>
            <a:endParaRPr lang="en-US" dirty="0"/>
          </a:p>
        </p:txBody>
      </p:sp>
      <p:sp>
        <p:nvSpPr>
          <p:cNvPr id="14" name="TextBox 14"/>
          <p:cNvSpPr txBox="1"/>
          <p:nvPr/>
        </p:nvSpPr>
        <p:spPr>
          <a:xfrm>
            <a:off x="403611" y="2416801"/>
            <a:ext cx="2289634"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RODRIGO AYALA REYES</a:t>
            </a:r>
          </a:p>
        </p:txBody>
      </p:sp>
      <p:sp>
        <p:nvSpPr>
          <p:cNvPr id="15" name="TextBox 15"/>
          <p:cNvSpPr txBox="1"/>
          <p:nvPr/>
        </p:nvSpPr>
        <p:spPr>
          <a:xfrm>
            <a:off x="633700" y="2660991"/>
            <a:ext cx="2149886" cy="166264"/>
          </a:xfrm>
          <a:prstGeom prst="rect">
            <a:avLst/>
          </a:prstGeom>
        </p:spPr>
        <p:txBody>
          <a:bodyPr wrap="square" lIns="0" tIns="0" rIns="0" bIns="0" rtlCol="0" anchor="t">
            <a:spAutoFit/>
          </a:bodyPr>
          <a:lstStyle/>
          <a:p>
            <a:pPr algn="just">
              <a:lnSpc>
                <a:spcPts val="1399"/>
              </a:lnSpc>
              <a:spcBef>
                <a:spcPct val="0"/>
              </a:spcBef>
            </a:pPr>
            <a:r>
              <a:rPr lang="en-US" sz="999" dirty="0" err="1">
                <a:solidFill>
                  <a:srgbClr val="223F6A"/>
                </a:solidFill>
                <a:latin typeface="Montserrat Bold"/>
              </a:rPr>
              <a:t>Gerente</a:t>
            </a:r>
            <a:r>
              <a:rPr lang="en-US" sz="999" dirty="0">
                <a:solidFill>
                  <a:srgbClr val="223F6A"/>
                </a:solidFill>
                <a:latin typeface="Montserrat Bold"/>
              </a:rPr>
              <a:t> de </a:t>
            </a:r>
            <a:r>
              <a:rPr lang="en-US" sz="999" dirty="0" err="1">
                <a:solidFill>
                  <a:srgbClr val="223F6A"/>
                </a:solidFill>
                <a:latin typeface="Montserrat Bold"/>
              </a:rPr>
              <a:t>Contabilidad</a:t>
            </a:r>
            <a:endParaRPr lang="en-US" sz="999" dirty="0">
              <a:solidFill>
                <a:srgbClr val="223F6A"/>
              </a:solidFill>
              <a:latin typeface="Montserrat Bold"/>
            </a:endParaRPr>
          </a:p>
        </p:txBody>
      </p:sp>
      <p:sp>
        <p:nvSpPr>
          <p:cNvPr id="16" name="TextBox 16"/>
          <p:cNvSpPr txBox="1"/>
          <p:nvPr/>
        </p:nvSpPr>
        <p:spPr>
          <a:xfrm>
            <a:off x="633700" y="2848979"/>
            <a:ext cx="2149886" cy="166264"/>
          </a:xfrm>
          <a:prstGeom prst="rect">
            <a:avLst/>
          </a:prstGeom>
        </p:spPr>
        <p:txBody>
          <a:bodyPr wrap="square" lIns="0" tIns="0" rIns="0" bIns="0" rtlCol="0" anchor="t">
            <a:spAutoFit/>
          </a:bodyPr>
          <a:lstStyle/>
          <a:p>
            <a:pPr marL="0" lvl="0" indent="0" algn="just">
              <a:lnSpc>
                <a:spcPts val="1399"/>
              </a:lnSpc>
              <a:spcBef>
                <a:spcPct val="0"/>
              </a:spcBef>
            </a:pPr>
            <a:r>
              <a:rPr lang="en-US" sz="950" u="none" dirty="0">
                <a:solidFill>
                  <a:srgbClr val="223F6A"/>
                </a:solidFill>
                <a:latin typeface="Montserrat Bold"/>
                <a:hlinkClick r:id="rId9"/>
              </a:rPr>
              <a:t>rayala@vag-global.com</a:t>
            </a:r>
          </a:p>
        </p:txBody>
      </p:sp>
      <p:grpSp>
        <p:nvGrpSpPr>
          <p:cNvPr id="17" name="Group 17"/>
          <p:cNvGrpSpPr>
            <a:grpSpLocks noChangeAspect="1"/>
          </p:cNvGrpSpPr>
          <p:nvPr/>
        </p:nvGrpSpPr>
        <p:grpSpPr>
          <a:xfrm>
            <a:off x="5351864" y="4864480"/>
            <a:ext cx="1784536" cy="1784529"/>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t="-7215" b="-17785"/>
              </a:stretch>
            </a:blipFill>
          </p:spPr>
          <p:txBody>
            <a:bodyPr/>
            <a:lstStyle/>
            <a:p>
              <a:endParaRPr lang="es-PE"/>
            </a:p>
          </p:txBody>
        </p:sp>
      </p:grpSp>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4695541"/>
            <a:ext cx="137127" cy="137127"/>
          </a:xfrm>
          <a:prstGeom prst="rect">
            <a:avLst/>
          </a:prstGeom>
        </p:spPr>
      </p:pic>
      <p:pic>
        <p:nvPicPr>
          <p:cNvPr id="20"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4897822"/>
            <a:ext cx="173188" cy="117335"/>
          </a:xfrm>
          <a:prstGeom prst="rect">
            <a:avLst/>
          </a:prstGeom>
        </p:spPr>
      </p:pic>
      <p:sp>
        <p:nvSpPr>
          <p:cNvPr id="21" name="TextBox 21"/>
          <p:cNvSpPr txBox="1"/>
          <p:nvPr/>
        </p:nvSpPr>
        <p:spPr>
          <a:xfrm>
            <a:off x="404958" y="5115173"/>
            <a:ext cx="4772514" cy="1245277"/>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b="0" i="0" dirty="0">
                <a:solidFill>
                  <a:srgbClr val="223F6A"/>
                </a:solidFill>
                <a:effectLst/>
              </a:rPr>
              <a:t>Abogado por la Universidad Nacional Mayor de San Marcos (UNMSM) Ha participado en diferentes Cursos de Actualización Tributaria organizado por el Instituto Peruano de Derecho Tributario (IPDT) y la Pontificia Universidad Católica del Perú (PUCP) y formó parte de Equipo Ganador de la Segunda Contienda Tributaria de Estudiantes de Derecho UNMSM. Cuenta con más de 5 años de experiencia en el Área Consultoría Tributaria y Cumplimiento Tributario. Actualmente se encuentra cursando Maestría en Derecho Tributario en la Universidad de Lima.</a:t>
            </a:r>
            <a:endParaRPr lang="en-US" dirty="0"/>
          </a:p>
        </p:txBody>
      </p:sp>
      <p:sp>
        <p:nvSpPr>
          <p:cNvPr id="22" name="TextBox 22"/>
          <p:cNvSpPr txBox="1"/>
          <p:nvPr/>
        </p:nvSpPr>
        <p:spPr>
          <a:xfrm>
            <a:off x="404958" y="4432300"/>
            <a:ext cx="24588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GUSTAVO MARTINEZ GODOY</a:t>
            </a:r>
          </a:p>
        </p:txBody>
      </p:sp>
      <p:sp>
        <p:nvSpPr>
          <p:cNvPr id="23" name="TextBox 23"/>
          <p:cNvSpPr txBox="1"/>
          <p:nvPr/>
        </p:nvSpPr>
        <p:spPr>
          <a:xfrm>
            <a:off x="635047" y="4676491"/>
            <a:ext cx="1662576" cy="164968"/>
          </a:xfrm>
          <a:prstGeom prst="rect">
            <a:avLst/>
          </a:prstGeom>
        </p:spPr>
        <p:txBody>
          <a:bodyPr lIns="0" tIns="0" rIns="0" bIns="0" rtlCol="0" anchor="t">
            <a:spAutoFit/>
          </a:bodyPr>
          <a:lstStyle/>
          <a:p>
            <a:pPr algn="just">
              <a:lnSpc>
                <a:spcPts val="1399"/>
              </a:lnSpc>
              <a:spcBef>
                <a:spcPct val="0"/>
              </a:spcBef>
            </a:pPr>
            <a:r>
              <a:rPr lang="en-US" sz="999" dirty="0">
                <a:solidFill>
                  <a:srgbClr val="223F6A"/>
                </a:solidFill>
                <a:latin typeface="Montserrat Bold"/>
              </a:rPr>
              <a:t>Abogado </a:t>
            </a:r>
            <a:r>
              <a:rPr lang="en-US" sz="999" dirty="0" err="1">
                <a:solidFill>
                  <a:srgbClr val="223F6A"/>
                </a:solidFill>
                <a:latin typeface="Montserrat Bold"/>
              </a:rPr>
              <a:t>Tributario</a:t>
            </a:r>
            <a:endParaRPr lang="en-US" sz="999" dirty="0">
              <a:solidFill>
                <a:srgbClr val="223F6A"/>
              </a:solidFill>
              <a:latin typeface="Montserrat Bold"/>
            </a:endParaRPr>
          </a:p>
        </p:txBody>
      </p:sp>
      <p:sp>
        <p:nvSpPr>
          <p:cNvPr id="24" name="TextBox 24"/>
          <p:cNvSpPr txBox="1"/>
          <p:nvPr/>
        </p:nvSpPr>
        <p:spPr>
          <a:xfrm>
            <a:off x="635047" y="4864480"/>
            <a:ext cx="2654232" cy="166264"/>
          </a:xfrm>
          <a:prstGeom prst="rect">
            <a:avLst/>
          </a:prstGeom>
        </p:spPr>
        <p:txBody>
          <a:bodyPr wrap="square" lIns="0" tIns="0" rIns="0" bIns="0" rtlCol="0" anchor="t">
            <a:spAutoFit/>
          </a:bodyPr>
          <a:lstStyle/>
          <a:p>
            <a:pPr marL="0" lvl="0" indent="0" algn="just">
              <a:lnSpc>
                <a:spcPts val="1399"/>
              </a:lnSpc>
              <a:spcBef>
                <a:spcPct val="0"/>
              </a:spcBef>
            </a:pPr>
            <a:r>
              <a:rPr lang="en-US" sz="950" dirty="0">
                <a:solidFill>
                  <a:srgbClr val="223F6A"/>
                </a:solidFill>
                <a:latin typeface="Montserrat Bold"/>
              </a:rPr>
              <a:t>g</a:t>
            </a:r>
            <a:r>
              <a:rPr lang="en-US" sz="950" u="none" dirty="0">
                <a:solidFill>
                  <a:srgbClr val="223F6A"/>
                </a:solidFill>
                <a:latin typeface="Montserrat Bold"/>
                <a:hlinkClick r:id="rId11"/>
              </a:rPr>
              <a:t>ustavo.martinez@vag-global.com</a:t>
            </a:r>
          </a:p>
        </p:txBody>
      </p:sp>
      <p:pic>
        <p:nvPicPr>
          <p:cNvPr id="35" name="Picture 3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3612" y="783935"/>
            <a:ext cx="137127" cy="137127"/>
          </a:xfrm>
          <a:prstGeom prst="rect">
            <a:avLst/>
          </a:prstGeom>
        </p:spPr>
      </p:pic>
      <p:pic>
        <p:nvPicPr>
          <p:cNvPr id="36" name="Picture 3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3612" y="986216"/>
            <a:ext cx="173188" cy="117335"/>
          </a:xfrm>
          <a:prstGeom prst="rect">
            <a:avLst/>
          </a:prstGeom>
        </p:spPr>
      </p:pic>
      <p:sp>
        <p:nvSpPr>
          <p:cNvPr id="37" name="TextBox 37"/>
          <p:cNvSpPr txBox="1"/>
          <p:nvPr/>
        </p:nvSpPr>
        <p:spPr>
          <a:xfrm>
            <a:off x="403612" y="1203567"/>
            <a:ext cx="4772514" cy="706668"/>
          </a:xfrm>
          <a:prstGeom prst="rect">
            <a:avLst/>
          </a:prstGeom>
        </p:spPr>
        <p:txBody>
          <a:bodyPr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Contador titulado, egresado de la Universidad Nacional Mayor de San Marcos con conocimiento en Normas Internacionales de Información Financiera - NIIF. Igualmente, su experiencia laboral de más de 12 años en auditoria financiera se enfoca en el sector de manufactura, comercial y de servicios generales.</a:t>
            </a:r>
            <a:endParaRPr lang="en-US" dirty="0"/>
          </a:p>
        </p:txBody>
      </p:sp>
      <p:sp>
        <p:nvSpPr>
          <p:cNvPr id="38" name="TextBox 38"/>
          <p:cNvSpPr txBox="1"/>
          <p:nvPr/>
        </p:nvSpPr>
        <p:spPr>
          <a:xfrm>
            <a:off x="403612" y="520695"/>
            <a:ext cx="3346806"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HECTOR LLANQUI</a:t>
            </a:r>
          </a:p>
        </p:txBody>
      </p:sp>
      <p:sp>
        <p:nvSpPr>
          <p:cNvPr id="39" name="TextBox 39"/>
          <p:cNvSpPr txBox="1"/>
          <p:nvPr/>
        </p:nvSpPr>
        <p:spPr>
          <a:xfrm>
            <a:off x="633700" y="764885"/>
            <a:ext cx="1825987" cy="166264"/>
          </a:xfrm>
          <a:prstGeom prst="rect">
            <a:avLst/>
          </a:prstGeom>
        </p:spPr>
        <p:txBody>
          <a:bodyPr wrap="square" lIns="0" tIns="0" rIns="0" bIns="0" rtlCol="0" anchor="t">
            <a:spAutoFit/>
          </a:bodyPr>
          <a:lstStyle/>
          <a:p>
            <a:pPr algn="just">
              <a:lnSpc>
                <a:spcPts val="1399"/>
              </a:lnSpc>
              <a:spcBef>
                <a:spcPct val="0"/>
              </a:spcBef>
            </a:pPr>
            <a:r>
              <a:rPr lang="en-US" sz="999" dirty="0" err="1">
                <a:solidFill>
                  <a:srgbClr val="223F6A"/>
                </a:solidFill>
                <a:latin typeface="Montserrat Bold"/>
              </a:rPr>
              <a:t>Gerente</a:t>
            </a:r>
            <a:r>
              <a:rPr lang="en-US" sz="999" dirty="0">
                <a:solidFill>
                  <a:srgbClr val="223F6A"/>
                </a:solidFill>
                <a:latin typeface="Montserrat Bold"/>
              </a:rPr>
              <a:t> de </a:t>
            </a:r>
            <a:r>
              <a:rPr lang="en-US" sz="999" dirty="0" err="1">
                <a:solidFill>
                  <a:srgbClr val="223F6A"/>
                </a:solidFill>
                <a:latin typeface="Montserrat Bold"/>
              </a:rPr>
              <a:t>Auditoría</a:t>
            </a:r>
            <a:endParaRPr lang="en-US" sz="999" dirty="0">
              <a:solidFill>
                <a:srgbClr val="223F6A"/>
              </a:solidFill>
              <a:latin typeface="Montserrat Bold"/>
            </a:endParaRPr>
          </a:p>
        </p:txBody>
      </p:sp>
      <p:sp>
        <p:nvSpPr>
          <p:cNvPr id="40" name="TextBox 40"/>
          <p:cNvSpPr txBox="1"/>
          <p:nvPr/>
        </p:nvSpPr>
        <p:spPr>
          <a:xfrm>
            <a:off x="633701" y="952875"/>
            <a:ext cx="2152603" cy="166264"/>
          </a:xfrm>
          <a:prstGeom prst="rect">
            <a:avLst/>
          </a:prstGeom>
        </p:spPr>
        <p:txBody>
          <a:bodyPr wrap="square" lIns="0" tIns="0" rIns="0" bIns="0" rtlCol="0" anchor="t">
            <a:spAutoFit/>
          </a:bodyPr>
          <a:lstStyle/>
          <a:p>
            <a:pPr algn="just">
              <a:lnSpc>
                <a:spcPts val="1399"/>
              </a:lnSpc>
              <a:spcBef>
                <a:spcPct val="0"/>
              </a:spcBef>
            </a:pPr>
            <a:r>
              <a:rPr lang="en-US" sz="950" dirty="0">
                <a:solidFill>
                  <a:srgbClr val="223F6A"/>
                </a:solidFill>
                <a:latin typeface="Montserrat Bold"/>
                <a:hlinkClick r:id="rId12"/>
              </a:rPr>
              <a:t>hllanqui@vag-global.com</a:t>
            </a:r>
          </a:p>
        </p:txBody>
      </p:sp>
      <p:grpSp>
        <p:nvGrpSpPr>
          <p:cNvPr id="41" name="Group 41"/>
          <p:cNvGrpSpPr/>
          <p:nvPr/>
        </p:nvGrpSpPr>
        <p:grpSpPr>
          <a:xfrm>
            <a:off x="0" y="0"/>
            <a:ext cx="7560000" cy="219725"/>
            <a:chOff x="0" y="0"/>
            <a:chExt cx="2709333" cy="78745"/>
          </a:xfrm>
        </p:grpSpPr>
        <p:sp>
          <p:nvSpPr>
            <p:cNvPr id="42" name="Freeform 42"/>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43" name="TextBox 43"/>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44" name="Group 44"/>
          <p:cNvGrpSpPr/>
          <p:nvPr/>
        </p:nvGrpSpPr>
        <p:grpSpPr>
          <a:xfrm>
            <a:off x="6950053" y="10106294"/>
            <a:ext cx="415413" cy="415413"/>
            <a:chOff x="0" y="0"/>
            <a:chExt cx="812800" cy="812800"/>
          </a:xfrm>
        </p:grpSpPr>
        <p:sp>
          <p:nvSpPr>
            <p:cNvPr id="45" name="Freeform 4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6" name="TextBox 46"/>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7" name="TextBox 47"/>
          <p:cNvSpPr txBox="1"/>
          <p:nvPr/>
        </p:nvSpPr>
        <p:spPr>
          <a:xfrm>
            <a:off x="7067354" y="10196221"/>
            <a:ext cx="180811" cy="252443"/>
          </a:xfrm>
          <a:prstGeom prst="rect">
            <a:avLst/>
          </a:prstGeom>
        </p:spPr>
        <p:txBody>
          <a:bodyPr lIns="0" tIns="0" rIns="0" bIns="0" rtlCol="0" anchor="t">
            <a:spAutoFit/>
          </a:bodyPr>
          <a:lstStyle/>
          <a:p>
            <a:pPr marL="0" lvl="0" indent="0" algn="l">
              <a:lnSpc>
                <a:spcPts val="2031"/>
              </a:lnSpc>
              <a:spcBef>
                <a:spcPct val="0"/>
              </a:spcBef>
            </a:pPr>
            <a:r>
              <a:rPr lang="en-US" sz="1599" dirty="0">
                <a:solidFill>
                  <a:srgbClr val="272E50"/>
                </a:solidFill>
                <a:latin typeface="Montserrat Bold"/>
              </a:rPr>
              <a:t>11</a:t>
            </a:r>
          </a:p>
        </p:txBody>
      </p:sp>
      <p:pic>
        <p:nvPicPr>
          <p:cNvPr id="48" name="Imagen 47" descr="Un hombre con un traje de color azul&#10;&#10;Descripción generada automáticamente con confianza media">
            <a:extLst>
              <a:ext uri="{FF2B5EF4-FFF2-40B4-BE49-F238E27FC236}">
                <a16:creationId xmlns:a16="http://schemas.microsoft.com/office/drawing/2014/main" id="{A7452B2D-BF81-665E-6A80-6C87F34148A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6921" b="9172"/>
          <a:stretch/>
        </p:blipFill>
        <p:spPr>
          <a:xfrm>
            <a:off x="5369160" y="510952"/>
            <a:ext cx="1884187" cy="1811430"/>
          </a:xfrm>
          <a:prstGeom prst="ellipse">
            <a:avLst/>
          </a:prstGeom>
          <a:ln>
            <a:noFill/>
          </a:ln>
          <a:effectLst/>
        </p:spPr>
      </p:pic>
      <p:pic>
        <p:nvPicPr>
          <p:cNvPr id="51" name="Picture 19">
            <a:extLst>
              <a:ext uri="{FF2B5EF4-FFF2-40B4-BE49-F238E27FC236}">
                <a16:creationId xmlns:a16="http://schemas.microsoft.com/office/drawing/2014/main" id="{7FBEBF75-67C4-4165-8150-EB1A41E1D0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4958" y="7025941"/>
            <a:ext cx="137127" cy="137127"/>
          </a:xfrm>
          <a:prstGeom prst="rect">
            <a:avLst/>
          </a:prstGeom>
        </p:spPr>
      </p:pic>
      <p:pic>
        <p:nvPicPr>
          <p:cNvPr id="52" name="Picture 20">
            <a:extLst>
              <a:ext uri="{FF2B5EF4-FFF2-40B4-BE49-F238E27FC236}">
                <a16:creationId xmlns:a16="http://schemas.microsoft.com/office/drawing/2014/main" id="{1C78E886-5CFE-4EDC-A39D-E6F638F3A09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4958" y="7228222"/>
            <a:ext cx="173188" cy="117335"/>
          </a:xfrm>
          <a:prstGeom prst="rect">
            <a:avLst/>
          </a:prstGeom>
        </p:spPr>
      </p:pic>
      <p:sp>
        <p:nvSpPr>
          <p:cNvPr id="54" name="TextBox 22">
            <a:extLst>
              <a:ext uri="{FF2B5EF4-FFF2-40B4-BE49-F238E27FC236}">
                <a16:creationId xmlns:a16="http://schemas.microsoft.com/office/drawing/2014/main" id="{4978FF2D-E7E5-48C0-A1DE-ADE20D7B1B6B}"/>
              </a:ext>
            </a:extLst>
          </p:cNvPr>
          <p:cNvSpPr txBox="1"/>
          <p:nvPr/>
        </p:nvSpPr>
        <p:spPr>
          <a:xfrm>
            <a:off x="404958" y="6762700"/>
            <a:ext cx="2458892" cy="201530"/>
          </a:xfrm>
          <a:prstGeom prst="rect">
            <a:avLst/>
          </a:prstGeom>
        </p:spPr>
        <p:txBody>
          <a:bodyPr wrap="square" lIns="0" tIns="0" rIns="0" bIns="0" rtlCol="0" anchor="t">
            <a:spAutoFit/>
          </a:bodyPr>
          <a:lstStyle/>
          <a:p>
            <a:pPr algn="just">
              <a:lnSpc>
                <a:spcPts val="1679"/>
              </a:lnSpc>
              <a:spcBef>
                <a:spcPct val="0"/>
              </a:spcBef>
            </a:pPr>
            <a:r>
              <a:rPr lang="en-US" sz="1200" dirty="0">
                <a:solidFill>
                  <a:srgbClr val="29BBE3"/>
                </a:solidFill>
                <a:latin typeface="Montserrat Bold" pitchFamily="2" charset="0"/>
              </a:rPr>
              <a:t>DANIELA RAMOS</a:t>
            </a:r>
          </a:p>
        </p:txBody>
      </p:sp>
      <p:sp>
        <p:nvSpPr>
          <p:cNvPr id="55" name="TextBox 23">
            <a:extLst>
              <a:ext uri="{FF2B5EF4-FFF2-40B4-BE49-F238E27FC236}">
                <a16:creationId xmlns:a16="http://schemas.microsoft.com/office/drawing/2014/main" id="{A3EBDB2E-22C2-42F2-97F6-970E6C906911}"/>
              </a:ext>
            </a:extLst>
          </p:cNvPr>
          <p:cNvSpPr txBox="1"/>
          <p:nvPr/>
        </p:nvSpPr>
        <p:spPr>
          <a:xfrm>
            <a:off x="635047" y="7006891"/>
            <a:ext cx="1662576" cy="164968"/>
          </a:xfrm>
          <a:prstGeom prst="rect">
            <a:avLst/>
          </a:prstGeom>
        </p:spPr>
        <p:txBody>
          <a:bodyPr lIns="0" tIns="0" rIns="0" bIns="0" rtlCol="0" anchor="t">
            <a:spAutoFit/>
          </a:bodyPr>
          <a:lstStyle/>
          <a:p>
            <a:pPr algn="just">
              <a:lnSpc>
                <a:spcPts val="1399"/>
              </a:lnSpc>
              <a:spcBef>
                <a:spcPct val="0"/>
              </a:spcBef>
            </a:pPr>
            <a:r>
              <a:rPr lang="en-US" sz="999" dirty="0">
                <a:solidFill>
                  <a:srgbClr val="223F6A"/>
                </a:solidFill>
                <a:latin typeface="Montserrat Bold"/>
              </a:rPr>
              <a:t>Abogado </a:t>
            </a:r>
            <a:r>
              <a:rPr lang="en-US" sz="999" dirty="0" err="1">
                <a:solidFill>
                  <a:srgbClr val="223F6A"/>
                </a:solidFill>
                <a:latin typeface="Montserrat Bold"/>
              </a:rPr>
              <a:t>Corporativa</a:t>
            </a:r>
            <a:endParaRPr lang="en-US" sz="999" dirty="0">
              <a:solidFill>
                <a:srgbClr val="223F6A"/>
              </a:solidFill>
              <a:latin typeface="Montserrat Bold"/>
            </a:endParaRPr>
          </a:p>
        </p:txBody>
      </p:sp>
      <p:sp>
        <p:nvSpPr>
          <p:cNvPr id="56" name="TextBox 24">
            <a:extLst>
              <a:ext uri="{FF2B5EF4-FFF2-40B4-BE49-F238E27FC236}">
                <a16:creationId xmlns:a16="http://schemas.microsoft.com/office/drawing/2014/main" id="{EF4811EA-6853-4254-A4B3-083E9CDC8103}"/>
              </a:ext>
            </a:extLst>
          </p:cNvPr>
          <p:cNvSpPr txBox="1"/>
          <p:nvPr/>
        </p:nvSpPr>
        <p:spPr>
          <a:xfrm>
            <a:off x="635047" y="7194880"/>
            <a:ext cx="2654232" cy="166264"/>
          </a:xfrm>
          <a:prstGeom prst="rect">
            <a:avLst/>
          </a:prstGeom>
        </p:spPr>
        <p:txBody>
          <a:bodyPr wrap="square" lIns="0" tIns="0" rIns="0" bIns="0" rtlCol="0" anchor="t">
            <a:spAutoFit/>
          </a:bodyPr>
          <a:lstStyle/>
          <a:p>
            <a:pPr marL="0" lvl="0" indent="0" algn="just">
              <a:lnSpc>
                <a:spcPts val="1399"/>
              </a:lnSpc>
              <a:spcBef>
                <a:spcPct val="0"/>
              </a:spcBef>
            </a:pPr>
            <a:r>
              <a:rPr lang="en-US" sz="950" dirty="0">
                <a:solidFill>
                  <a:srgbClr val="223F6A"/>
                </a:solidFill>
                <a:latin typeface="Montserrat Bold"/>
                <a:hlinkClick r:id="rId14"/>
              </a:rPr>
              <a:t>dramos@vag-global.com</a:t>
            </a:r>
            <a:endParaRPr lang="en-US" sz="950" u="none" dirty="0">
              <a:solidFill>
                <a:srgbClr val="223F6A"/>
              </a:solidFill>
              <a:latin typeface="Montserrat Bold"/>
              <a:hlinkClick r:id="rId15" tooltip="mailto:cvargas@vag-global.com"/>
            </a:endParaRPr>
          </a:p>
        </p:txBody>
      </p:sp>
      <p:pic>
        <p:nvPicPr>
          <p:cNvPr id="57" name="Imagen 56">
            <a:extLst>
              <a:ext uri="{FF2B5EF4-FFF2-40B4-BE49-F238E27FC236}">
                <a16:creationId xmlns:a16="http://schemas.microsoft.com/office/drawing/2014/main" id="{A55463F9-D659-404D-8409-A27BB1F286EA}"/>
              </a:ext>
            </a:extLst>
          </p:cNvPr>
          <p:cNvPicPr>
            <a:picLocks noChangeAspect="1"/>
          </p:cNvPicPr>
          <p:nvPr/>
        </p:nvPicPr>
        <p:blipFill>
          <a:blip r:embed="rId16" cstate="print">
            <a:extLst>
              <a:ext uri="{28A0092B-C50C-407E-A947-70E740481C1C}">
                <a14:useLocalDpi xmlns:a14="http://schemas.microsoft.com/office/drawing/2010/main" val="0"/>
              </a:ext>
            </a:extLst>
          </a:blip>
          <a:srcRect t="11800" b="11800"/>
          <a:stretch/>
        </p:blipFill>
        <p:spPr>
          <a:xfrm>
            <a:off x="5357668" y="7358720"/>
            <a:ext cx="1784536" cy="1818111"/>
          </a:xfrm>
          <a:prstGeom prst="ellipse">
            <a:avLst/>
          </a:prstGeom>
          <a:ln>
            <a:noFill/>
          </a:ln>
          <a:effectLst/>
        </p:spPr>
      </p:pic>
      <p:sp>
        <p:nvSpPr>
          <p:cNvPr id="58" name="CuadroTexto 57">
            <a:extLst>
              <a:ext uri="{FF2B5EF4-FFF2-40B4-BE49-F238E27FC236}">
                <a16:creationId xmlns:a16="http://schemas.microsoft.com/office/drawing/2014/main" id="{6E1DD54F-82B3-4279-BE43-D9EB146DCF69}"/>
              </a:ext>
            </a:extLst>
          </p:cNvPr>
          <p:cNvSpPr txBox="1"/>
          <p:nvPr/>
        </p:nvSpPr>
        <p:spPr>
          <a:xfrm>
            <a:off x="377378" y="7419303"/>
            <a:ext cx="4800094" cy="1423018"/>
          </a:xfrm>
          <a:prstGeom prst="rect">
            <a:avLst/>
          </a:prstGeom>
        </p:spPr>
        <p:txBody>
          <a:bodyPr wrap="square" lIns="0" tIns="0" rIns="0" bIns="0" rtlCol="0" anchor="t">
            <a:spAutoFit/>
          </a:bodyPr>
          <a:lstStyle>
            <a:defPPr>
              <a:defRPr lang="en-US"/>
            </a:defPPr>
            <a:lvl1pPr algn="just">
              <a:lnSpc>
                <a:spcPts val="1399"/>
              </a:lnSpc>
              <a:spcBef>
                <a:spcPct val="0"/>
              </a:spcBef>
              <a:defRPr sz="999">
                <a:solidFill>
                  <a:srgbClr val="223F6A"/>
                </a:solidFill>
                <a:latin typeface="Montserrat"/>
              </a:defRPr>
            </a:lvl1pPr>
          </a:lstStyle>
          <a:p>
            <a:r>
              <a:rPr lang="es-ES" dirty="0"/>
              <a:t>Egresada de Derecho por la Universidad Peruana de Ciencias Aplicadas, con especialización en Derecho Corporativo y Penal Económico. Cuenta con más de tres años de experiencia en gestiones de constitución de empresas, trámites migratorios y asesoría legal integral a empresas. Además, complementa su formación con cursos de especialización en Derecho Administrativo. Se caracteriza por su capacidad analítica, compromiso y orientación a resultados, brindando soporte legal en la toma de decisiones estratégicas y en el cumplimiento normativo.</a:t>
            </a:r>
            <a:endParaRPr lang="es-PE" dirty="0"/>
          </a:p>
        </p:txBody>
      </p:sp>
      <p:pic>
        <p:nvPicPr>
          <p:cNvPr id="49" name="Imagen 48">
            <a:extLst>
              <a:ext uri="{FF2B5EF4-FFF2-40B4-BE49-F238E27FC236}">
                <a16:creationId xmlns:a16="http://schemas.microsoft.com/office/drawing/2014/main" id="{AECBCD5C-2C3C-4DAB-89EA-23949AB6392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áfico 38">
            <a:extLst>
              <a:ext uri="{FF2B5EF4-FFF2-40B4-BE49-F238E27FC236}">
                <a16:creationId xmlns:a16="http://schemas.microsoft.com/office/drawing/2014/main" id="{278BBEA8-5738-42C0-BDD6-CEA733379A8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pic>
        <p:nvPicPr>
          <p:cNvPr id="6" name="Picture 6"/>
          <p:cNvPicPr>
            <a:picLocks noChangeAspect="1"/>
          </p:cNvPicPr>
          <p:nvPr/>
        </p:nvPicPr>
        <p:blipFill>
          <a:blip r:embed="rId4">
            <a:alphaModFix amt="9999"/>
          </a:blip>
          <a:srcRect l="15873" r="9421"/>
          <a:stretch>
            <a:fillRect/>
          </a:stretch>
        </p:blipFill>
        <p:spPr>
          <a:xfrm>
            <a:off x="0" y="0"/>
            <a:ext cx="7560000" cy="9723475"/>
          </a:xfrm>
          <a:prstGeom prst="rect">
            <a:avLst/>
          </a:prstGeom>
        </p:spPr>
      </p:pic>
      <p:grpSp>
        <p:nvGrpSpPr>
          <p:cNvPr id="7" name="Group 7"/>
          <p:cNvGrpSpPr/>
          <p:nvPr/>
        </p:nvGrpSpPr>
        <p:grpSpPr>
          <a:xfrm>
            <a:off x="0" y="9723475"/>
            <a:ext cx="7560000" cy="219725"/>
            <a:chOff x="0" y="0"/>
            <a:chExt cx="2709333" cy="78745"/>
          </a:xfrm>
        </p:grpSpPr>
        <p:sp>
          <p:nvSpPr>
            <p:cNvPr id="8" name="Freeform 8"/>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10" name="Group 10"/>
          <p:cNvGrpSpPr/>
          <p:nvPr/>
        </p:nvGrpSpPr>
        <p:grpSpPr>
          <a:xfrm rot="-5400000">
            <a:off x="2992797" y="-2312421"/>
            <a:ext cx="478139" cy="6463733"/>
            <a:chOff x="0" y="0"/>
            <a:chExt cx="370836" cy="5239621"/>
          </a:xfrm>
        </p:grpSpPr>
        <p:sp>
          <p:nvSpPr>
            <p:cNvPr id="11" name="Freeform 11"/>
            <p:cNvSpPr/>
            <p:nvPr/>
          </p:nvSpPr>
          <p:spPr>
            <a:xfrm>
              <a:off x="0" y="0"/>
              <a:ext cx="370836" cy="5239621"/>
            </a:xfrm>
            <a:custGeom>
              <a:avLst/>
              <a:gdLst/>
              <a:ahLst/>
              <a:cxnLst/>
              <a:rect l="l" t="t" r="r" b="b"/>
              <a:pathLst>
                <a:path w="370836" h="5239621">
                  <a:moveTo>
                    <a:pt x="123679" y="5220552"/>
                  </a:moveTo>
                  <a:cubicBezTo>
                    <a:pt x="142691" y="5232066"/>
                    <a:pt x="164305" y="5239621"/>
                    <a:pt x="185518" y="5239621"/>
                  </a:cubicBezTo>
                  <a:cubicBezTo>
                    <a:pt x="206732" y="5239621"/>
                    <a:pt x="227145" y="5233145"/>
                    <a:pt x="245956" y="5221631"/>
                  </a:cubicBezTo>
                  <a:cubicBezTo>
                    <a:pt x="246357" y="5221271"/>
                    <a:pt x="246757" y="5221271"/>
                    <a:pt x="247157" y="5220912"/>
                  </a:cubicBezTo>
                  <a:cubicBezTo>
                    <a:pt x="317802" y="5174856"/>
                    <a:pt x="369836" y="5053242"/>
                    <a:pt x="370836" y="4812787"/>
                  </a:cubicBezTo>
                  <a:lnTo>
                    <a:pt x="370836" y="0"/>
                  </a:lnTo>
                  <a:lnTo>
                    <a:pt x="0" y="0"/>
                  </a:lnTo>
                  <a:lnTo>
                    <a:pt x="0" y="4809215"/>
                  </a:lnTo>
                  <a:cubicBezTo>
                    <a:pt x="1001" y="5053961"/>
                    <a:pt x="52233" y="5175576"/>
                    <a:pt x="123679" y="5220552"/>
                  </a:cubicBezTo>
                  <a:close/>
                </a:path>
              </a:pathLst>
            </a:custGeom>
            <a:solidFill>
              <a:srgbClr val="FFFFFF"/>
            </a:solidFill>
          </p:spPr>
          <p:txBody>
            <a:bodyPr/>
            <a:lstStyle/>
            <a:p>
              <a:endParaRPr lang="es-PE"/>
            </a:p>
          </p:txBody>
        </p:sp>
        <p:sp>
          <p:nvSpPr>
            <p:cNvPr id="12" name="TextBox 12"/>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pic>
        <p:nvPicPr>
          <p:cNvPr id="13" name="Picture 13"/>
          <p:cNvPicPr>
            <a:picLocks noChangeAspect="1"/>
          </p:cNvPicPr>
          <p:nvPr/>
        </p:nvPicPr>
        <p:blipFill>
          <a:blip r:embed="rId5"/>
          <a:srcRect/>
          <a:stretch>
            <a:fillRect/>
          </a:stretch>
        </p:blipFill>
        <p:spPr>
          <a:xfrm>
            <a:off x="430982" y="1515837"/>
            <a:ext cx="1694844" cy="429075"/>
          </a:xfrm>
          <a:prstGeom prst="rect">
            <a:avLst/>
          </a:prstGeom>
        </p:spPr>
      </p:pic>
      <p:pic>
        <p:nvPicPr>
          <p:cNvPr id="14" name="Picture 14"/>
          <p:cNvPicPr>
            <a:picLocks noChangeAspect="1"/>
          </p:cNvPicPr>
          <p:nvPr/>
        </p:nvPicPr>
        <p:blipFill>
          <a:blip r:embed="rId6"/>
          <a:srcRect/>
          <a:stretch>
            <a:fillRect/>
          </a:stretch>
        </p:blipFill>
        <p:spPr>
          <a:xfrm>
            <a:off x="2513672" y="1333428"/>
            <a:ext cx="842346" cy="833572"/>
          </a:xfrm>
          <a:prstGeom prst="rect">
            <a:avLst/>
          </a:prstGeom>
        </p:spPr>
      </p:pic>
      <p:pic>
        <p:nvPicPr>
          <p:cNvPr id="17" name="Picture 17"/>
          <p:cNvPicPr>
            <a:picLocks noChangeAspect="1"/>
          </p:cNvPicPr>
          <p:nvPr/>
        </p:nvPicPr>
        <p:blipFill>
          <a:blip r:embed="rId7"/>
          <a:srcRect/>
          <a:stretch>
            <a:fillRect/>
          </a:stretch>
        </p:blipFill>
        <p:spPr>
          <a:xfrm>
            <a:off x="488761" y="2382819"/>
            <a:ext cx="1220404" cy="610202"/>
          </a:xfrm>
          <a:prstGeom prst="rect">
            <a:avLst/>
          </a:prstGeom>
        </p:spPr>
      </p:pic>
      <p:pic>
        <p:nvPicPr>
          <p:cNvPr id="21" name="Picture 21"/>
          <p:cNvPicPr>
            <a:picLocks noChangeAspect="1"/>
          </p:cNvPicPr>
          <p:nvPr/>
        </p:nvPicPr>
        <p:blipFill>
          <a:blip r:embed="rId8"/>
          <a:srcRect/>
          <a:stretch>
            <a:fillRect/>
          </a:stretch>
        </p:blipFill>
        <p:spPr>
          <a:xfrm>
            <a:off x="5638765" y="2573142"/>
            <a:ext cx="1434263" cy="536800"/>
          </a:xfrm>
          <a:prstGeom prst="rect">
            <a:avLst/>
          </a:prstGeom>
        </p:spPr>
      </p:pic>
      <p:pic>
        <p:nvPicPr>
          <p:cNvPr id="23" name="Picture 23"/>
          <p:cNvPicPr>
            <a:picLocks noChangeAspect="1"/>
          </p:cNvPicPr>
          <p:nvPr/>
        </p:nvPicPr>
        <p:blipFill>
          <a:blip r:embed="rId9"/>
          <a:srcRect/>
          <a:stretch>
            <a:fillRect/>
          </a:stretch>
        </p:blipFill>
        <p:spPr>
          <a:xfrm>
            <a:off x="402786" y="4404023"/>
            <a:ext cx="2074366" cy="514750"/>
          </a:xfrm>
          <a:prstGeom prst="rect">
            <a:avLst/>
          </a:prstGeom>
        </p:spPr>
      </p:pic>
      <p:pic>
        <p:nvPicPr>
          <p:cNvPr id="26" name="Picture 26"/>
          <p:cNvPicPr>
            <a:picLocks noChangeAspect="1"/>
          </p:cNvPicPr>
          <p:nvPr/>
        </p:nvPicPr>
        <p:blipFill>
          <a:blip r:embed="rId10"/>
          <a:srcRect/>
          <a:stretch>
            <a:fillRect/>
          </a:stretch>
        </p:blipFill>
        <p:spPr>
          <a:xfrm>
            <a:off x="488761" y="6212626"/>
            <a:ext cx="1968574" cy="407590"/>
          </a:xfrm>
          <a:prstGeom prst="rect">
            <a:avLst/>
          </a:prstGeom>
        </p:spPr>
      </p:pic>
      <p:pic>
        <p:nvPicPr>
          <p:cNvPr id="27" name="Picture 27"/>
          <p:cNvPicPr>
            <a:picLocks noChangeAspect="1"/>
          </p:cNvPicPr>
          <p:nvPr/>
        </p:nvPicPr>
        <p:blipFill>
          <a:blip r:embed="rId11"/>
          <a:srcRect/>
          <a:stretch>
            <a:fillRect/>
          </a:stretch>
        </p:blipFill>
        <p:spPr>
          <a:xfrm>
            <a:off x="4923346" y="5414374"/>
            <a:ext cx="2074366" cy="292452"/>
          </a:xfrm>
          <a:prstGeom prst="rect">
            <a:avLst/>
          </a:prstGeom>
        </p:spPr>
      </p:pic>
      <p:sp>
        <p:nvSpPr>
          <p:cNvPr id="29" name="TextBox 29"/>
          <p:cNvSpPr txBox="1"/>
          <p:nvPr/>
        </p:nvSpPr>
        <p:spPr>
          <a:xfrm>
            <a:off x="407675" y="704248"/>
            <a:ext cx="5819941"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NUESTROS PRINCIPALES CLIENTES</a:t>
            </a:r>
          </a:p>
        </p:txBody>
      </p:sp>
      <p:grpSp>
        <p:nvGrpSpPr>
          <p:cNvPr id="30" name="Group 30"/>
          <p:cNvGrpSpPr/>
          <p:nvPr/>
        </p:nvGrpSpPr>
        <p:grpSpPr>
          <a:xfrm>
            <a:off x="0" y="0"/>
            <a:ext cx="7560000" cy="219725"/>
            <a:chOff x="0" y="0"/>
            <a:chExt cx="2709333" cy="78745"/>
          </a:xfrm>
        </p:grpSpPr>
        <p:sp>
          <p:nvSpPr>
            <p:cNvPr id="31" name="Freeform 3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33" name="Group 33"/>
          <p:cNvGrpSpPr/>
          <p:nvPr/>
        </p:nvGrpSpPr>
        <p:grpSpPr>
          <a:xfrm>
            <a:off x="6950053" y="10106294"/>
            <a:ext cx="415413" cy="415413"/>
            <a:chOff x="0" y="0"/>
            <a:chExt cx="812800"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36" name="TextBox 36"/>
          <p:cNvSpPr txBox="1"/>
          <p:nvPr/>
        </p:nvSpPr>
        <p:spPr>
          <a:xfrm>
            <a:off x="7051532" y="10183016"/>
            <a:ext cx="212455"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12</a:t>
            </a:r>
          </a:p>
        </p:txBody>
      </p:sp>
      <p:pic>
        <p:nvPicPr>
          <p:cNvPr id="44" name="Imagen 43">
            <a:extLst>
              <a:ext uri="{FF2B5EF4-FFF2-40B4-BE49-F238E27FC236}">
                <a16:creationId xmlns:a16="http://schemas.microsoft.com/office/drawing/2014/main" id="{A169B45B-96A4-4403-9103-29AA5F439EF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4201" b="5443"/>
          <a:stretch/>
        </p:blipFill>
        <p:spPr>
          <a:xfrm>
            <a:off x="2967489" y="5153899"/>
            <a:ext cx="1634673" cy="850377"/>
          </a:xfrm>
          <a:prstGeom prst="rect">
            <a:avLst/>
          </a:prstGeom>
        </p:spPr>
      </p:pic>
      <p:pic>
        <p:nvPicPr>
          <p:cNvPr id="37" name="Imagen 36">
            <a:extLst>
              <a:ext uri="{FF2B5EF4-FFF2-40B4-BE49-F238E27FC236}">
                <a16:creationId xmlns:a16="http://schemas.microsoft.com/office/drawing/2014/main" id="{BFB570F5-D607-4CBE-899D-A87779C8B70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pic>
        <p:nvPicPr>
          <p:cNvPr id="3" name="Imagen 2">
            <a:extLst>
              <a:ext uri="{FF2B5EF4-FFF2-40B4-BE49-F238E27FC236}">
                <a16:creationId xmlns:a16="http://schemas.microsoft.com/office/drawing/2014/main" id="{7DB21A6E-8E13-4374-B130-8294F6B279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5445" y="7934031"/>
            <a:ext cx="2088770" cy="596791"/>
          </a:xfrm>
          <a:prstGeom prst="rect">
            <a:avLst/>
          </a:prstGeom>
        </p:spPr>
      </p:pic>
      <p:pic>
        <p:nvPicPr>
          <p:cNvPr id="5" name="Imagen 4">
            <a:extLst>
              <a:ext uri="{FF2B5EF4-FFF2-40B4-BE49-F238E27FC236}">
                <a16:creationId xmlns:a16="http://schemas.microsoft.com/office/drawing/2014/main" id="{C0F98BDA-90F8-41A9-B84E-00D096A01AA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41797" y="7806821"/>
            <a:ext cx="2991283" cy="917903"/>
          </a:xfrm>
          <a:prstGeom prst="rect">
            <a:avLst/>
          </a:prstGeom>
        </p:spPr>
      </p:pic>
      <p:pic>
        <p:nvPicPr>
          <p:cNvPr id="16" name="Imagen 15">
            <a:extLst>
              <a:ext uri="{FF2B5EF4-FFF2-40B4-BE49-F238E27FC236}">
                <a16:creationId xmlns:a16="http://schemas.microsoft.com/office/drawing/2014/main" id="{23C178C5-E2DB-405F-B039-76D0F38EDA5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05178" y="6172968"/>
            <a:ext cx="2483422" cy="481283"/>
          </a:xfrm>
          <a:prstGeom prst="rect">
            <a:avLst/>
          </a:prstGeom>
        </p:spPr>
      </p:pic>
      <p:pic>
        <p:nvPicPr>
          <p:cNvPr id="45" name="Imagen 44">
            <a:extLst>
              <a:ext uri="{FF2B5EF4-FFF2-40B4-BE49-F238E27FC236}">
                <a16:creationId xmlns:a16="http://schemas.microsoft.com/office/drawing/2014/main" id="{5FDB859B-3BB4-472B-8EB6-A3524E97A94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38638" y="2164421"/>
            <a:ext cx="1194920" cy="1176630"/>
          </a:xfrm>
          <a:prstGeom prst="rect">
            <a:avLst/>
          </a:prstGeom>
        </p:spPr>
      </p:pic>
      <p:pic>
        <p:nvPicPr>
          <p:cNvPr id="48" name="Imagen 47">
            <a:extLst>
              <a:ext uri="{FF2B5EF4-FFF2-40B4-BE49-F238E27FC236}">
                <a16:creationId xmlns:a16="http://schemas.microsoft.com/office/drawing/2014/main" id="{DAB4430B-06D4-4206-8C17-7F452CBB1E9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66452" y="7047500"/>
            <a:ext cx="1313017" cy="713596"/>
          </a:xfrm>
          <a:prstGeom prst="rect">
            <a:avLst/>
          </a:prstGeom>
        </p:spPr>
      </p:pic>
      <p:pic>
        <p:nvPicPr>
          <p:cNvPr id="50" name="Imagen 49">
            <a:extLst>
              <a:ext uri="{FF2B5EF4-FFF2-40B4-BE49-F238E27FC236}">
                <a16:creationId xmlns:a16="http://schemas.microsoft.com/office/drawing/2014/main" id="{8D20FC10-7624-4AF4-8F51-19A47E53AC8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54574" y="7004574"/>
            <a:ext cx="1461444" cy="747848"/>
          </a:xfrm>
          <a:prstGeom prst="rect">
            <a:avLst/>
          </a:prstGeom>
        </p:spPr>
      </p:pic>
      <p:pic>
        <p:nvPicPr>
          <p:cNvPr id="41" name="Imagen 40">
            <a:extLst>
              <a:ext uri="{FF2B5EF4-FFF2-40B4-BE49-F238E27FC236}">
                <a16:creationId xmlns:a16="http://schemas.microsoft.com/office/drawing/2014/main" id="{F26728EB-B7C3-48D9-84C5-741DC06DC31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9285" y="5171249"/>
            <a:ext cx="1964388" cy="692756"/>
          </a:xfrm>
          <a:prstGeom prst="rect">
            <a:avLst/>
          </a:prstGeom>
        </p:spPr>
      </p:pic>
      <p:pic>
        <p:nvPicPr>
          <p:cNvPr id="57" name="Imagen 56">
            <a:extLst>
              <a:ext uri="{FF2B5EF4-FFF2-40B4-BE49-F238E27FC236}">
                <a16:creationId xmlns:a16="http://schemas.microsoft.com/office/drawing/2014/main" id="{25200382-BC06-4B15-A3AA-57700762A58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985813" y="4356125"/>
            <a:ext cx="1581371" cy="695422"/>
          </a:xfrm>
          <a:prstGeom prst="rect">
            <a:avLst/>
          </a:prstGeom>
        </p:spPr>
      </p:pic>
      <p:pic>
        <p:nvPicPr>
          <p:cNvPr id="59" name="Imagen 58">
            <a:extLst>
              <a:ext uri="{FF2B5EF4-FFF2-40B4-BE49-F238E27FC236}">
                <a16:creationId xmlns:a16="http://schemas.microsoft.com/office/drawing/2014/main" id="{F8AD6ED4-D4AB-4C5E-B035-5F4D0DC8DAC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95185" y="8741003"/>
            <a:ext cx="1885950" cy="581025"/>
          </a:xfrm>
          <a:prstGeom prst="rect">
            <a:avLst/>
          </a:prstGeom>
        </p:spPr>
      </p:pic>
      <p:pic>
        <p:nvPicPr>
          <p:cNvPr id="61" name="Imagen 60">
            <a:extLst>
              <a:ext uri="{FF2B5EF4-FFF2-40B4-BE49-F238E27FC236}">
                <a16:creationId xmlns:a16="http://schemas.microsoft.com/office/drawing/2014/main" id="{95D573A6-62D4-4861-8FC1-1DEFF18439A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4110" y="8684330"/>
            <a:ext cx="2057687" cy="714475"/>
          </a:xfrm>
          <a:prstGeom prst="rect">
            <a:avLst/>
          </a:prstGeom>
        </p:spPr>
      </p:pic>
      <p:pic>
        <p:nvPicPr>
          <p:cNvPr id="63" name="Imagen 62">
            <a:extLst>
              <a:ext uri="{FF2B5EF4-FFF2-40B4-BE49-F238E27FC236}">
                <a16:creationId xmlns:a16="http://schemas.microsoft.com/office/drawing/2014/main" id="{E8F66037-31CA-40CC-8636-831BEB69C5C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760921" y="8596610"/>
            <a:ext cx="2438740" cy="895475"/>
          </a:xfrm>
          <a:prstGeom prst="rect">
            <a:avLst/>
          </a:prstGeom>
        </p:spPr>
      </p:pic>
      <p:pic>
        <p:nvPicPr>
          <p:cNvPr id="65" name="Imagen 64">
            <a:extLst>
              <a:ext uri="{FF2B5EF4-FFF2-40B4-BE49-F238E27FC236}">
                <a16:creationId xmlns:a16="http://schemas.microsoft.com/office/drawing/2014/main" id="{E20523D4-C2A1-452E-96BC-ABA2043FCEB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533080" y="7915516"/>
            <a:ext cx="1648055" cy="647790"/>
          </a:xfrm>
          <a:prstGeom prst="rect">
            <a:avLst/>
          </a:prstGeom>
        </p:spPr>
      </p:pic>
      <p:pic>
        <p:nvPicPr>
          <p:cNvPr id="67" name="Imagen 66">
            <a:extLst>
              <a:ext uri="{FF2B5EF4-FFF2-40B4-BE49-F238E27FC236}">
                <a16:creationId xmlns:a16="http://schemas.microsoft.com/office/drawing/2014/main" id="{67473C1E-2104-45E7-947C-E575B1B821F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69543" y="6191067"/>
            <a:ext cx="1647825" cy="514350"/>
          </a:xfrm>
          <a:prstGeom prst="rect">
            <a:avLst/>
          </a:prstGeom>
        </p:spPr>
      </p:pic>
      <p:pic>
        <p:nvPicPr>
          <p:cNvPr id="69" name="Imagen 68">
            <a:extLst>
              <a:ext uri="{FF2B5EF4-FFF2-40B4-BE49-F238E27FC236}">
                <a16:creationId xmlns:a16="http://schemas.microsoft.com/office/drawing/2014/main" id="{1EFB1262-819B-40A6-912C-1B115518FFD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749406" y="7118601"/>
            <a:ext cx="1626998" cy="433866"/>
          </a:xfrm>
          <a:prstGeom prst="rect">
            <a:avLst/>
          </a:prstGeom>
        </p:spPr>
      </p:pic>
      <p:pic>
        <p:nvPicPr>
          <p:cNvPr id="71" name="Imagen 70">
            <a:extLst>
              <a:ext uri="{FF2B5EF4-FFF2-40B4-BE49-F238E27FC236}">
                <a16:creationId xmlns:a16="http://schemas.microsoft.com/office/drawing/2014/main" id="{CD389E0A-1B48-4898-867D-8BD009EAFF6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5138" y="7179311"/>
            <a:ext cx="1953574" cy="267613"/>
          </a:xfrm>
          <a:prstGeom prst="rect">
            <a:avLst/>
          </a:prstGeom>
        </p:spPr>
      </p:pic>
      <p:pic>
        <p:nvPicPr>
          <p:cNvPr id="73" name="Imagen 72">
            <a:extLst>
              <a:ext uri="{FF2B5EF4-FFF2-40B4-BE49-F238E27FC236}">
                <a16:creationId xmlns:a16="http://schemas.microsoft.com/office/drawing/2014/main" id="{0540CD76-9B3A-4EF1-B48D-74584739FCA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314018" y="4498896"/>
            <a:ext cx="1666875" cy="485775"/>
          </a:xfrm>
          <a:prstGeom prst="rect">
            <a:avLst/>
          </a:prstGeom>
        </p:spPr>
      </p:pic>
      <p:pic>
        <p:nvPicPr>
          <p:cNvPr id="75" name="Imagen 74">
            <a:extLst>
              <a:ext uri="{FF2B5EF4-FFF2-40B4-BE49-F238E27FC236}">
                <a16:creationId xmlns:a16="http://schemas.microsoft.com/office/drawing/2014/main" id="{19AC18B0-2ACD-438A-86B3-C671A7764CB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118129" y="3588134"/>
            <a:ext cx="1771897" cy="485843"/>
          </a:xfrm>
          <a:prstGeom prst="rect">
            <a:avLst/>
          </a:prstGeom>
        </p:spPr>
      </p:pic>
      <p:pic>
        <p:nvPicPr>
          <p:cNvPr id="77" name="Imagen 76">
            <a:extLst>
              <a:ext uri="{FF2B5EF4-FFF2-40B4-BE49-F238E27FC236}">
                <a16:creationId xmlns:a16="http://schemas.microsoft.com/office/drawing/2014/main" id="{C05AAD8E-886D-4FD2-8E17-6F3B89A5B659}"/>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837906" y="3448389"/>
            <a:ext cx="1920406" cy="713294"/>
          </a:xfrm>
          <a:prstGeom prst="rect">
            <a:avLst/>
          </a:prstGeom>
        </p:spPr>
      </p:pic>
      <p:pic>
        <p:nvPicPr>
          <p:cNvPr id="79" name="Imagen 78">
            <a:extLst>
              <a:ext uri="{FF2B5EF4-FFF2-40B4-BE49-F238E27FC236}">
                <a16:creationId xmlns:a16="http://schemas.microsoft.com/office/drawing/2014/main" id="{C369B751-9BEA-4F0D-834B-1548FA34C5F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050592" y="2473457"/>
            <a:ext cx="1971950" cy="647790"/>
          </a:xfrm>
          <a:prstGeom prst="rect">
            <a:avLst/>
          </a:prstGeom>
        </p:spPr>
      </p:pic>
      <p:pic>
        <p:nvPicPr>
          <p:cNvPr id="81" name="Imagen 80">
            <a:extLst>
              <a:ext uri="{FF2B5EF4-FFF2-40B4-BE49-F238E27FC236}">
                <a16:creationId xmlns:a16="http://schemas.microsoft.com/office/drawing/2014/main" id="{30424E82-36C5-4B5E-B199-275C7852C84E}"/>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65302" y="3503154"/>
            <a:ext cx="1838913" cy="658529"/>
          </a:xfrm>
          <a:prstGeom prst="rect">
            <a:avLst/>
          </a:prstGeom>
        </p:spPr>
      </p:pic>
      <p:pic>
        <p:nvPicPr>
          <p:cNvPr id="83" name="Imagen 82">
            <a:extLst>
              <a:ext uri="{FF2B5EF4-FFF2-40B4-BE49-F238E27FC236}">
                <a16:creationId xmlns:a16="http://schemas.microsoft.com/office/drawing/2014/main" id="{41F90755-5F73-4F15-BBF1-A0A90DF37CA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161653" y="1344611"/>
            <a:ext cx="752475" cy="771525"/>
          </a:xfrm>
          <a:prstGeom prst="rect">
            <a:avLst/>
          </a:prstGeom>
        </p:spPr>
      </p:pic>
      <p:pic>
        <p:nvPicPr>
          <p:cNvPr id="85" name="Imagen 84">
            <a:extLst>
              <a:ext uri="{FF2B5EF4-FFF2-40B4-BE49-F238E27FC236}">
                <a16:creationId xmlns:a16="http://schemas.microsoft.com/office/drawing/2014/main" id="{AD90F4DB-EFA9-4464-A22D-72099CBE7ECB}"/>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714439" y="1357262"/>
            <a:ext cx="1981477" cy="8954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924" t="1046" r="26965" b="1004"/>
          <a:stretch>
            <a:fillRect/>
          </a:stretch>
        </p:blipFill>
        <p:spPr>
          <a:xfrm>
            <a:off x="0" y="0"/>
            <a:ext cx="7556500" cy="10693400"/>
          </a:xfrm>
          <a:prstGeom prst="rect">
            <a:avLst/>
          </a:prstGeom>
        </p:spPr>
      </p:pic>
      <p:grpSp>
        <p:nvGrpSpPr>
          <p:cNvPr id="3" name="Group 3"/>
          <p:cNvGrpSpPr/>
          <p:nvPr/>
        </p:nvGrpSpPr>
        <p:grpSpPr>
          <a:xfrm rot="-10800000">
            <a:off x="0" y="-11985"/>
            <a:ext cx="7969250" cy="10693400"/>
            <a:chOff x="0" y="0"/>
            <a:chExt cx="10080000" cy="14593029"/>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0"/>
              <a:ext cx="10080000" cy="14593029"/>
            </a:xfrm>
            <a:prstGeom prst="rect">
              <a:avLst/>
            </a:prstGeom>
          </p:spPr>
        </p:pic>
        <p:pic>
          <p:nvPicPr>
            <p:cNvPr id="5" name="Picture 5"/>
            <p:cNvPicPr>
              <a:picLocks noChangeAspect="1"/>
            </p:cNvPicPr>
            <p:nvPr/>
          </p:nvPicPr>
          <p:blipFill rotWithShape="1">
            <a:blip r:embed="rId5">
              <a:alphaModFix amt="29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l="4780"/>
            <a:stretch/>
          </p:blipFill>
          <p:spPr>
            <a:xfrm flipV="1">
              <a:off x="481912" y="0"/>
              <a:ext cx="9598088" cy="14593029"/>
            </a:xfrm>
            <a:prstGeom prst="rect">
              <a:avLst/>
            </a:prstGeom>
          </p:spPr>
        </p:pic>
      </p:grpSp>
      <p:grpSp>
        <p:nvGrpSpPr>
          <p:cNvPr id="10" name="Group 10"/>
          <p:cNvGrpSpPr/>
          <p:nvPr/>
        </p:nvGrpSpPr>
        <p:grpSpPr>
          <a:xfrm>
            <a:off x="0" y="9716275"/>
            <a:ext cx="7560000" cy="219725"/>
            <a:chOff x="0" y="0"/>
            <a:chExt cx="2709333" cy="78745"/>
          </a:xfrm>
        </p:grpSpPr>
        <p:sp>
          <p:nvSpPr>
            <p:cNvPr id="11" name="Freeform 1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118" y="8043542"/>
            <a:ext cx="272103" cy="199315"/>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4021" y="7456113"/>
            <a:ext cx="212187" cy="23576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2940" y="4196750"/>
            <a:ext cx="212187" cy="23576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118" y="5207354"/>
            <a:ext cx="272103" cy="1993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12465" y="8775784"/>
            <a:ext cx="260188" cy="176277"/>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36745" y="9134174"/>
            <a:ext cx="211907" cy="207934"/>
          </a:xfrm>
          <a:prstGeom prst="rect">
            <a:avLst/>
          </a:prstGeom>
        </p:spPr>
      </p:pic>
      <p:sp>
        <p:nvSpPr>
          <p:cNvPr id="19" name="TextBox 19"/>
          <p:cNvSpPr txBox="1"/>
          <p:nvPr/>
        </p:nvSpPr>
        <p:spPr>
          <a:xfrm>
            <a:off x="642940" y="3852728"/>
            <a:ext cx="1782942" cy="271677"/>
          </a:xfrm>
          <a:prstGeom prst="rect">
            <a:avLst/>
          </a:prstGeom>
        </p:spPr>
        <p:txBody>
          <a:bodyPr wrap="square" lIns="0" tIns="0" rIns="0" bIns="0" rtlCol="0" anchor="t">
            <a:spAutoFit/>
          </a:bodyPr>
          <a:lstStyle/>
          <a:p>
            <a:pPr algn="ctr">
              <a:lnSpc>
                <a:spcPts val="2089"/>
              </a:lnSpc>
            </a:pPr>
            <a:r>
              <a:rPr lang="en-US" sz="2199" spc="-30" dirty="0" err="1">
                <a:solidFill>
                  <a:srgbClr val="FFFFFF"/>
                </a:solidFill>
                <a:latin typeface="Montserrat Medium" pitchFamily="2" charset="0"/>
              </a:rPr>
              <a:t>Oficina</a:t>
            </a:r>
            <a:r>
              <a:rPr lang="en-US" sz="2199" spc="-30" dirty="0">
                <a:solidFill>
                  <a:srgbClr val="FFFFFF"/>
                </a:solidFill>
                <a:latin typeface="Montserrat Medium" pitchFamily="2" charset="0"/>
              </a:rPr>
              <a:t> Lima</a:t>
            </a:r>
          </a:p>
        </p:txBody>
      </p:sp>
      <p:sp>
        <p:nvSpPr>
          <p:cNvPr id="21" name="TextBox 21"/>
          <p:cNvSpPr txBox="1"/>
          <p:nvPr/>
        </p:nvSpPr>
        <p:spPr>
          <a:xfrm>
            <a:off x="967704" y="4206509"/>
            <a:ext cx="3120684" cy="199959"/>
          </a:xfrm>
          <a:prstGeom prst="rect">
            <a:avLst/>
          </a:prstGeom>
        </p:spPr>
        <p:txBody>
          <a:bodyPr lIns="0" tIns="0" rIns="0" bIns="0" rtlCol="0" anchor="t">
            <a:spAutoFit/>
          </a:bodyPr>
          <a:lstStyle/>
          <a:p>
            <a:pPr>
              <a:lnSpc>
                <a:spcPts val="1425"/>
              </a:lnSpc>
            </a:pPr>
            <a:r>
              <a:rPr lang="en-US" sz="1500" spc="-21" dirty="0">
                <a:solidFill>
                  <a:srgbClr val="FFFFFF"/>
                </a:solidFill>
                <a:latin typeface="Montserrat"/>
              </a:rPr>
              <a:t>Av. Manuel </a:t>
            </a:r>
            <a:r>
              <a:rPr lang="en-US" sz="1500" spc="-21" dirty="0" err="1">
                <a:solidFill>
                  <a:srgbClr val="FFFFFF"/>
                </a:solidFill>
                <a:latin typeface="Montserrat"/>
              </a:rPr>
              <a:t>Olguín</a:t>
            </a:r>
            <a:r>
              <a:rPr lang="en-US" sz="1500" spc="-21" dirty="0">
                <a:solidFill>
                  <a:srgbClr val="FFFFFF"/>
                </a:solidFill>
                <a:latin typeface="Montserrat"/>
              </a:rPr>
              <a:t> N°335, Of.505</a:t>
            </a:r>
          </a:p>
        </p:txBody>
      </p:sp>
      <p:sp>
        <p:nvSpPr>
          <p:cNvPr id="22" name="TextBox 22"/>
          <p:cNvSpPr txBox="1"/>
          <p:nvPr/>
        </p:nvSpPr>
        <p:spPr>
          <a:xfrm>
            <a:off x="967704" y="4435043"/>
            <a:ext cx="1782942" cy="199959"/>
          </a:xfrm>
          <a:prstGeom prst="rect">
            <a:avLst/>
          </a:prstGeom>
        </p:spPr>
        <p:txBody>
          <a:bodyPr lIns="0" tIns="0" rIns="0" bIns="0" rtlCol="0" anchor="t">
            <a:spAutoFit/>
          </a:bodyPr>
          <a:lstStyle/>
          <a:p>
            <a:pPr>
              <a:lnSpc>
                <a:spcPts val="1425"/>
              </a:lnSpc>
            </a:pPr>
            <a:r>
              <a:rPr lang="en-US" sz="1500" spc="-21" dirty="0" err="1">
                <a:solidFill>
                  <a:srgbClr val="FFFFFF"/>
                </a:solidFill>
                <a:latin typeface="Montserrat"/>
              </a:rPr>
              <a:t>Edificio</a:t>
            </a:r>
            <a:r>
              <a:rPr lang="en-US" sz="1500" spc="-21" dirty="0">
                <a:solidFill>
                  <a:srgbClr val="FFFFFF"/>
                </a:solidFill>
                <a:latin typeface="Montserrat"/>
              </a:rPr>
              <a:t> Link Tower</a:t>
            </a:r>
          </a:p>
        </p:txBody>
      </p:sp>
      <p:sp>
        <p:nvSpPr>
          <p:cNvPr id="23" name="TextBox 23"/>
          <p:cNvSpPr txBox="1"/>
          <p:nvPr/>
        </p:nvSpPr>
        <p:spPr>
          <a:xfrm>
            <a:off x="967704" y="4651716"/>
            <a:ext cx="1750559" cy="199959"/>
          </a:xfrm>
          <a:prstGeom prst="rect">
            <a:avLst/>
          </a:prstGeom>
        </p:spPr>
        <p:txBody>
          <a:bodyPr lIns="0" tIns="0" rIns="0" bIns="0" rtlCol="0" anchor="t">
            <a:spAutoFit/>
          </a:bodyPr>
          <a:lstStyle/>
          <a:p>
            <a:pPr>
              <a:lnSpc>
                <a:spcPts val="1425"/>
              </a:lnSpc>
            </a:pPr>
            <a:r>
              <a:rPr lang="en-US" sz="1500" spc="-21">
                <a:solidFill>
                  <a:srgbClr val="FFFFFF"/>
                </a:solidFill>
                <a:latin typeface="Montserrat"/>
              </a:rPr>
              <a:t>Santiago de Surco</a:t>
            </a:r>
          </a:p>
        </p:txBody>
      </p:sp>
      <p:sp>
        <p:nvSpPr>
          <p:cNvPr id="24" name="TextBox 24"/>
          <p:cNvSpPr txBox="1"/>
          <p:nvPr/>
        </p:nvSpPr>
        <p:spPr>
          <a:xfrm>
            <a:off x="967704" y="4867312"/>
            <a:ext cx="1144753" cy="199959"/>
          </a:xfrm>
          <a:prstGeom prst="rect">
            <a:avLst/>
          </a:prstGeom>
        </p:spPr>
        <p:txBody>
          <a:bodyPr lIns="0" tIns="0" rIns="0" bIns="0" rtlCol="0" anchor="t">
            <a:spAutoFit/>
          </a:bodyPr>
          <a:lstStyle/>
          <a:p>
            <a:pPr>
              <a:lnSpc>
                <a:spcPts val="1425"/>
              </a:lnSpc>
            </a:pPr>
            <a:r>
              <a:rPr lang="en-US" sz="1500" spc="-21">
                <a:solidFill>
                  <a:srgbClr val="FFFFFF"/>
                </a:solidFill>
                <a:latin typeface="Montserrat"/>
              </a:rPr>
              <a:t>Lima - Perú</a:t>
            </a:r>
          </a:p>
        </p:txBody>
      </p:sp>
      <p:sp>
        <p:nvSpPr>
          <p:cNvPr id="25" name="TextBox 25"/>
          <p:cNvSpPr txBox="1"/>
          <p:nvPr/>
        </p:nvSpPr>
        <p:spPr>
          <a:xfrm>
            <a:off x="967704" y="5235929"/>
            <a:ext cx="1144753" cy="199959"/>
          </a:xfrm>
          <a:prstGeom prst="rect">
            <a:avLst/>
          </a:prstGeom>
        </p:spPr>
        <p:txBody>
          <a:bodyPr lIns="0" tIns="0" rIns="0" bIns="0" rtlCol="0" anchor="t">
            <a:spAutoFit/>
          </a:bodyPr>
          <a:lstStyle/>
          <a:p>
            <a:pPr>
              <a:lnSpc>
                <a:spcPts val="1425"/>
              </a:lnSpc>
            </a:pPr>
            <a:r>
              <a:rPr lang="en-US" sz="1500" spc="-21">
                <a:solidFill>
                  <a:srgbClr val="FFFFFF"/>
                </a:solidFill>
                <a:latin typeface="Montserrat"/>
              </a:rPr>
              <a:t>+511 4364612</a:t>
            </a:r>
          </a:p>
        </p:txBody>
      </p:sp>
      <p:sp>
        <p:nvSpPr>
          <p:cNvPr id="26" name="TextBox 26"/>
          <p:cNvSpPr txBox="1"/>
          <p:nvPr/>
        </p:nvSpPr>
        <p:spPr>
          <a:xfrm>
            <a:off x="591111" y="7103398"/>
            <a:ext cx="2378393" cy="269842"/>
          </a:xfrm>
          <a:prstGeom prst="rect">
            <a:avLst/>
          </a:prstGeom>
        </p:spPr>
        <p:txBody>
          <a:bodyPr wrap="square" lIns="0" tIns="0" rIns="0" bIns="0" rtlCol="0" anchor="t">
            <a:spAutoFit/>
          </a:bodyPr>
          <a:lstStyle/>
          <a:p>
            <a:pPr>
              <a:lnSpc>
                <a:spcPts val="2089"/>
              </a:lnSpc>
            </a:pPr>
            <a:r>
              <a:rPr lang="en-US" sz="2199" spc="-30" dirty="0" err="1">
                <a:solidFill>
                  <a:srgbClr val="FFFFFF"/>
                </a:solidFill>
                <a:latin typeface="Montserrat Medium" pitchFamily="2" charset="0"/>
              </a:rPr>
              <a:t>Oficina</a:t>
            </a:r>
            <a:r>
              <a:rPr lang="en-US" sz="2199" spc="-30" dirty="0">
                <a:solidFill>
                  <a:srgbClr val="FFFFFF"/>
                </a:solidFill>
                <a:latin typeface="Montserrat Medium" pitchFamily="2" charset="0"/>
              </a:rPr>
              <a:t> Bogotá</a:t>
            </a:r>
          </a:p>
        </p:txBody>
      </p:sp>
      <p:sp>
        <p:nvSpPr>
          <p:cNvPr id="27" name="TextBox 27"/>
          <p:cNvSpPr txBox="1"/>
          <p:nvPr/>
        </p:nvSpPr>
        <p:spPr>
          <a:xfrm>
            <a:off x="944375" y="7478320"/>
            <a:ext cx="3367275" cy="461665"/>
          </a:xfrm>
          <a:prstGeom prst="rect">
            <a:avLst/>
          </a:prstGeom>
        </p:spPr>
        <p:txBody>
          <a:bodyPr wrap="square" lIns="0" tIns="0" rIns="0" bIns="0" rtlCol="0" anchor="t">
            <a:spAutoFit/>
          </a:bodyPr>
          <a:lstStyle>
            <a:defPPr>
              <a:defRPr lang="en-US"/>
            </a:defPPr>
            <a:lvl1pPr>
              <a:lnSpc>
                <a:spcPts val="1425"/>
              </a:lnSpc>
              <a:defRPr sz="1500" spc="-21">
                <a:solidFill>
                  <a:srgbClr val="FFFFFF"/>
                </a:solidFill>
                <a:latin typeface="Montserrat"/>
              </a:defRPr>
            </a:lvl1pPr>
          </a:lstStyle>
          <a:p>
            <a:pPr>
              <a:lnSpc>
                <a:spcPct val="100000"/>
              </a:lnSpc>
            </a:pPr>
            <a:r>
              <a:rPr lang="es-ES" dirty="0" err="1"/>
              <a:t>Cra</a:t>
            </a:r>
            <a:r>
              <a:rPr lang="es-ES" dirty="0"/>
              <a:t>. 16 #93A-16, Oficinas 203 y 204, Edificio </a:t>
            </a:r>
            <a:r>
              <a:rPr lang="es-ES" dirty="0" err="1"/>
              <a:t>Pasandú</a:t>
            </a:r>
            <a:r>
              <a:rPr lang="es-ES" dirty="0"/>
              <a:t>, Bogotá</a:t>
            </a:r>
            <a:endParaRPr lang="en-US" dirty="0"/>
          </a:p>
        </p:txBody>
      </p:sp>
      <p:sp>
        <p:nvSpPr>
          <p:cNvPr id="30" name="TextBox 30"/>
          <p:cNvSpPr txBox="1"/>
          <p:nvPr/>
        </p:nvSpPr>
        <p:spPr>
          <a:xfrm>
            <a:off x="991320" y="8094409"/>
            <a:ext cx="1861738" cy="182166"/>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PE" dirty="0"/>
              <a:t>+571 6015800236</a:t>
            </a:r>
            <a:endParaRPr lang="en-US" dirty="0"/>
          </a:p>
        </p:txBody>
      </p:sp>
      <p:sp>
        <p:nvSpPr>
          <p:cNvPr id="31" name="TextBox 31"/>
          <p:cNvSpPr txBox="1"/>
          <p:nvPr/>
        </p:nvSpPr>
        <p:spPr>
          <a:xfrm>
            <a:off x="911914" y="8778230"/>
            <a:ext cx="2471455" cy="182166"/>
          </a:xfrm>
          <a:prstGeom prst="rect">
            <a:avLst/>
          </a:prstGeom>
        </p:spPr>
        <p:txBody>
          <a:bodyPr lIns="0" tIns="0" rIns="0" bIns="0" rtlCol="0" anchor="t">
            <a:spAutoFit/>
          </a:bodyPr>
          <a:lstStyle/>
          <a:p>
            <a:pPr>
              <a:lnSpc>
                <a:spcPts val="1425"/>
              </a:lnSpc>
            </a:pPr>
            <a:r>
              <a:rPr lang="en-US" sz="1500" spc="-21" dirty="0">
                <a:solidFill>
                  <a:schemeClr val="bg1"/>
                </a:solidFill>
                <a:latin typeface="Montserrat"/>
                <a:hlinkClick r:id="rId15" tooltip="mailto:contacto@vag-global.com">
                  <a:extLst>
                    <a:ext uri="{A12FA001-AC4F-418D-AE19-62706E023703}">
                      <ahyp:hlinkClr xmlns:ahyp="http://schemas.microsoft.com/office/drawing/2018/hyperlinkcolor" val="tx"/>
                    </a:ext>
                  </a:extLst>
                </a:hlinkClick>
              </a:rPr>
              <a:t>contacto@vag-global.com</a:t>
            </a:r>
          </a:p>
        </p:txBody>
      </p:sp>
      <p:sp>
        <p:nvSpPr>
          <p:cNvPr id="32" name="TextBox 32"/>
          <p:cNvSpPr txBox="1"/>
          <p:nvPr/>
        </p:nvSpPr>
        <p:spPr>
          <a:xfrm>
            <a:off x="911914" y="9152449"/>
            <a:ext cx="1977264" cy="182166"/>
          </a:xfrm>
          <a:prstGeom prst="rect">
            <a:avLst/>
          </a:prstGeom>
        </p:spPr>
        <p:txBody>
          <a:bodyPr lIns="0" tIns="0" rIns="0" bIns="0" rtlCol="0" anchor="t">
            <a:spAutoFit/>
          </a:bodyPr>
          <a:lstStyle/>
          <a:p>
            <a:pPr marL="0" lvl="0" indent="0" algn="l">
              <a:lnSpc>
                <a:spcPts val="1425"/>
              </a:lnSpc>
              <a:spcBef>
                <a:spcPct val="0"/>
              </a:spcBef>
            </a:pPr>
            <a:r>
              <a:rPr lang="en-US" sz="1500" u="none" spc="-21" dirty="0">
                <a:solidFill>
                  <a:schemeClr val="bg1"/>
                </a:solidFill>
                <a:latin typeface="Montserrat"/>
                <a:hlinkClick r:id="rId15" tooltip="mailto:contacto@vag-global.com">
                  <a:extLst>
                    <a:ext uri="{A12FA001-AC4F-418D-AE19-62706E023703}">
                      <ahyp:hlinkClr xmlns:ahyp="http://schemas.microsoft.com/office/drawing/2018/hyperlinkcolor" val="tx"/>
                    </a:ext>
                  </a:extLst>
                </a:hlinkClick>
              </a:rPr>
              <a:t>www.vag-global.com</a:t>
            </a:r>
          </a:p>
        </p:txBody>
      </p:sp>
      <p:sp>
        <p:nvSpPr>
          <p:cNvPr id="34" name="AutoShape 34"/>
          <p:cNvSpPr/>
          <p:nvPr/>
        </p:nvSpPr>
        <p:spPr>
          <a:xfrm flipV="1">
            <a:off x="605025" y="3594100"/>
            <a:ext cx="478180" cy="0"/>
          </a:xfrm>
          <a:prstGeom prst="line">
            <a:avLst/>
          </a:prstGeom>
          <a:ln w="28575" cap="flat">
            <a:solidFill>
              <a:srgbClr val="FFFFFF"/>
            </a:solidFill>
            <a:prstDash val="solid"/>
            <a:headEnd type="none" w="sm" len="sm"/>
            <a:tailEnd type="none" w="sm" len="sm"/>
          </a:ln>
        </p:spPr>
        <p:txBody>
          <a:bodyPr/>
          <a:lstStyle/>
          <a:p>
            <a:endParaRPr lang="es-PE"/>
          </a:p>
        </p:txBody>
      </p:sp>
      <p:grpSp>
        <p:nvGrpSpPr>
          <p:cNvPr id="35" name="Group 35"/>
          <p:cNvGrpSpPr/>
          <p:nvPr/>
        </p:nvGrpSpPr>
        <p:grpSpPr>
          <a:xfrm>
            <a:off x="4677828" y="8894932"/>
            <a:ext cx="490252" cy="490252"/>
            <a:chOff x="0" y="0"/>
            <a:chExt cx="653670" cy="653670"/>
          </a:xfrm>
        </p:grpSpPr>
        <p:grpSp>
          <p:nvGrpSpPr>
            <p:cNvPr id="36" name="Group 36"/>
            <p:cNvGrpSpPr>
              <a:grpSpLocks noChangeAspect="1"/>
            </p:cNvGrpSpPr>
            <p:nvPr/>
          </p:nvGrpSpPr>
          <p:grpSpPr>
            <a:xfrm>
              <a:off x="0" y="0"/>
              <a:ext cx="653670" cy="653670"/>
              <a:chOff x="0" y="0"/>
              <a:chExt cx="6355080" cy="6355080"/>
            </a:xfrm>
          </p:grpSpPr>
          <p:sp>
            <p:nvSpPr>
              <p:cNvPr id="37" name="Freeform 3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38" name="Picture 3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32469" y="155260"/>
              <a:ext cx="188732" cy="343150"/>
            </a:xfrm>
            <a:prstGeom prst="rect">
              <a:avLst/>
            </a:prstGeom>
          </p:spPr>
        </p:pic>
      </p:grpSp>
      <p:grpSp>
        <p:nvGrpSpPr>
          <p:cNvPr id="39" name="Group 39"/>
          <p:cNvGrpSpPr/>
          <p:nvPr/>
        </p:nvGrpSpPr>
        <p:grpSpPr>
          <a:xfrm>
            <a:off x="5224157" y="8894932"/>
            <a:ext cx="490252" cy="490252"/>
            <a:chOff x="0" y="0"/>
            <a:chExt cx="653670" cy="653670"/>
          </a:xfrm>
        </p:grpSpPr>
        <p:grpSp>
          <p:nvGrpSpPr>
            <p:cNvPr id="40" name="Group 40"/>
            <p:cNvGrpSpPr>
              <a:grpSpLocks noChangeAspect="1"/>
            </p:cNvGrpSpPr>
            <p:nvPr/>
          </p:nvGrpSpPr>
          <p:grpSpPr>
            <a:xfrm>
              <a:off x="0" y="0"/>
              <a:ext cx="653670" cy="653670"/>
              <a:chOff x="0" y="0"/>
              <a:chExt cx="6355080" cy="6355080"/>
            </a:xfrm>
          </p:grpSpPr>
          <p:sp>
            <p:nvSpPr>
              <p:cNvPr id="41" name="Freeform 4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42" name="Picture 4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5260" y="155260"/>
              <a:ext cx="343150" cy="343150"/>
            </a:xfrm>
            <a:prstGeom prst="rect">
              <a:avLst/>
            </a:prstGeom>
          </p:spPr>
        </p:pic>
      </p:grpSp>
      <p:grpSp>
        <p:nvGrpSpPr>
          <p:cNvPr id="43" name="Group 43"/>
          <p:cNvGrpSpPr/>
          <p:nvPr/>
        </p:nvGrpSpPr>
        <p:grpSpPr>
          <a:xfrm>
            <a:off x="5750200" y="8906056"/>
            <a:ext cx="490252" cy="490252"/>
            <a:chOff x="0" y="0"/>
            <a:chExt cx="653670" cy="653670"/>
          </a:xfrm>
        </p:grpSpPr>
        <p:grpSp>
          <p:nvGrpSpPr>
            <p:cNvPr id="44" name="Group 44"/>
            <p:cNvGrpSpPr>
              <a:grpSpLocks noChangeAspect="1"/>
            </p:cNvGrpSpPr>
            <p:nvPr/>
          </p:nvGrpSpPr>
          <p:grpSpPr>
            <a:xfrm>
              <a:off x="0" y="0"/>
              <a:ext cx="653670" cy="653670"/>
              <a:chOff x="0" y="0"/>
              <a:chExt cx="6355080" cy="6355080"/>
            </a:xfrm>
          </p:grpSpPr>
          <p:sp>
            <p:nvSpPr>
              <p:cNvPr id="45" name="Freeform 4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46" name="Picture 4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39641" y="133747"/>
              <a:ext cx="374387" cy="374387"/>
            </a:xfrm>
            <a:prstGeom prst="rect">
              <a:avLst/>
            </a:prstGeom>
          </p:spPr>
        </p:pic>
      </p:grpSp>
      <p:grpSp>
        <p:nvGrpSpPr>
          <p:cNvPr id="47" name="Group 47"/>
          <p:cNvGrpSpPr/>
          <p:nvPr/>
        </p:nvGrpSpPr>
        <p:grpSpPr>
          <a:xfrm>
            <a:off x="6284055" y="8906056"/>
            <a:ext cx="490252" cy="490252"/>
            <a:chOff x="0" y="0"/>
            <a:chExt cx="653670" cy="653670"/>
          </a:xfrm>
        </p:grpSpPr>
        <p:grpSp>
          <p:nvGrpSpPr>
            <p:cNvPr id="48" name="Group 48"/>
            <p:cNvGrpSpPr>
              <a:grpSpLocks noChangeAspect="1"/>
            </p:cNvGrpSpPr>
            <p:nvPr/>
          </p:nvGrpSpPr>
          <p:grpSpPr>
            <a:xfrm>
              <a:off x="0" y="0"/>
              <a:ext cx="653670" cy="653670"/>
              <a:chOff x="0" y="0"/>
              <a:chExt cx="6355080" cy="6355080"/>
            </a:xfrm>
          </p:grpSpPr>
          <p:sp>
            <p:nvSpPr>
              <p:cNvPr id="49" name="Freeform 4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50" name="Picture 5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4328" y="157998"/>
              <a:ext cx="385013" cy="308011"/>
            </a:xfrm>
            <a:prstGeom prst="rect">
              <a:avLst/>
            </a:prstGeom>
          </p:spPr>
        </p:pic>
      </p:grpSp>
      <p:grpSp>
        <p:nvGrpSpPr>
          <p:cNvPr id="51" name="Group 51"/>
          <p:cNvGrpSpPr>
            <a:grpSpLocks noChangeAspect="1"/>
          </p:cNvGrpSpPr>
          <p:nvPr/>
        </p:nvGrpSpPr>
        <p:grpSpPr>
          <a:xfrm>
            <a:off x="6845385" y="8906056"/>
            <a:ext cx="490252" cy="490252"/>
            <a:chOff x="0" y="0"/>
            <a:chExt cx="6355080" cy="6355080"/>
          </a:xfrm>
        </p:grpSpPr>
        <p:sp>
          <p:nvSpPr>
            <p:cNvPr id="52" name="Freeform 5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txBody>
            <a:bodyPr/>
            <a:lstStyle/>
            <a:p>
              <a:endParaRPr lang="es-PE"/>
            </a:p>
          </p:txBody>
        </p:sp>
      </p:grpSp>
      <p:pic>
        <p:nvPicPr>
          <p:cNvPr id="53" name="Picture 5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6953030" y="8984052"/>
            <a:ext cx="274962" cy="312013"/>
          </a:xfrm>
          <a:prstGeom prst="rect">
            <a:avLst/>
          </a:prstGeom>
        </p:spPr>
      </p:pic>
      <p:pic>
        <p:nvPicPr>
          <p:cNvPr id="60" name="Gráfico 59">
            <a:extLst>
              <a:ext uri="{FF2B5EF4-FFF2-40B4-BE49-F238E27FC236}">
                <a16:creationId xmlns:a16="http://schemas.microsoft.com/office/drawing/2014/main" id="{160304CC-463C-4177-B290-4FF44637F63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8434" y="9914041"/>
            <a:ext cx="7606684" cy="988159"/>
          </a:xfrm>
          <a:prstGeom prst="rect">
            <a:avLst/>
          </a:prstGeom>
        </p:spPr>
      </p:pic>
      <p:pic>
        <p:nvPicPr>
          <p:cNvPr id="61" name="Picture 13">
            <a:extLst>
              <a:ext uri="{FF2B5EF4-FFF2-40B4-BE49-F238E27FC236}">
                <a16:creationId xmlns:a16="http://schemas.microsoft.com/office/drawing/2014/main" id="{A2D8837F-3EAB-4D1E-B4DF-C4B31FD2256A}"/>
              </a:ext>
            </a:extLst>
          </p:cNvPr>
          <p:cNvPicPr>
            <a:picLocks noChangeAspect="1"/>
          </p:cNvPicPr>
          <p:nvPr/>
        </p:nvPicPr>
        <p:blipFill>
          <a:blip r:embed="rId28"/>
          <a:srcRect/>
          <a:stretch>
            <a:fillRect/>
          </a:stretch>
        </p:blipFill>
        <p:spPr>
          <a:xfrm>
            <a:off x="203080" y="10043352"/>
            <a:ext cx="2848924" cy="541295"/>
          </a:xfrm>
          <a:prstGeom prst="rect">
            <a:avLst/>
          </a:prstGeom>
        </p:spPr>
      </p:pic>
      <p:sp>
        <p:nvSpPr>
          <p:cNvPr id="62" name="TextBox 18">
            <a:extLst>
              <a:ext uri="{FF2B5EF4-FFF2-40B4-BE49-F238E27FC236}">
                <a16:creationId xmlns:a16="http://schemas.microsoft.com/office/drawing/2014/main" id="{3561853A-ABA6-4AEF-B14A-E4EC6AD581AF}"/>
              </a:ext>
            </a:extLst>
          </p:cNvPr>
          <p:cNvSpPr txBox="1"/>
          <p:nvPr/>
        </p:nvSpPr>
        <p:spPr>
          <a:xfrm>
            <a:off x="6721074" y="10156269"/>
            <a:ext cx="835425" cy="303801"/>
          </a:xfrm>
          <a:prstGeom prst="rect">
            <a:avLst/>
          </a:prstGeom>
        </p:spPr>
        <p:txBody>
          <a:bodyPr wrap="square" lIns="0" tIns="0" rIns="0" bIns="0" rtlCol="0" anchor="t">
            <a:spAutoFit/>
          </a:bodyPr>
          <a:lstStyle/>
          <a:p>
            <a:pPr marL="0" lvl="0" indent="0" algn="l">
              <a:lnSpc>
                <a:spcPts val="2540"/>
              </a:lnSpc>
              <a:spcBef>
                <a:spcPct val="0"/>
              </a:spcBef>
            </a:pPr>
            <a:r>
              <a:rPr lang="en-US" sz="2000" dirty="0">
                <a:solidFill>
                  <a:srgbClr val="FFFFFF"/>
                </a:solidFill>
                <a:latin typeface="Montserrat Thin"/>
              </a:rPr>
              <a:t>2026</a:t>
            </a:r>
          </a:p>
        </p:txBody>
      </p:sp>
      <p:sp>
        <p:nvSpPr>
          <p:cNvPr id="65" name="TextBox 42">
            <a:extLst>
              <a:ext uri="{FF2B5EF4-FFF2-40B4-BE49-F238E27FC236}">
                <a16:creationId xmlns:a16="http://schemas.microsoft.com/office/drawing/2014/main" id="{E03888F0-5BB0-4709-B8F9-D69FECB526FA}"/>
              </a:ext>
            </a:extLst>
          </p:cNvPr>
          <p:cNvSpPr txBox="1"/>
          <p:nvPr/>
        </p:nvSpPr>
        <p:spPr>
          <a:xfrm>
            <a:off x="507925" y="2331162"/>
            <a:ext cx="6246867" cy="1107996"/>
          </a:xfrm>
          <a:prstGeom prst="rect">
            <a:avLst/>
          </a:prstGeom>
        </p:spPr>
        <p:txBody>
          <a:bodyPr wrap="square" lIns="0" tIns="0" rIns="0" bIns="0" rtlCol="0" anchor="t">
            <a:spAutoFit/>
          </a:bodyPr>
          <a:lstStyle/>
          <a:p>
            <a:pPr algn="l"/>
            <a:r>
              <a:rPr lang="en-US" sz="2800" b="1" dirty="0">
                <a:solidFill>
                  <a:schemeClr val="bg1"/>
                </a:solidFill>
                <a:latin typeface="Montserrat" pitchFamily="2" charset="0"/>
                <a:ea typeface="Montserrat Extra-Bold"/>
                <a:cs typeface="Montserrat Extra-Bold"/>
                <a:sym typeface="Montserrat Extra-Bold"/>
              </a:rPr>
              <a:t>Para </a:t>
            </a:r>
            <a:r>
              <a:rPr lang="en-US" sz="2800" b="1" dirty="0" err="1">
                <a:solidFill>
                  <a:schemeClr val="bg1"/>
                </a:solidFill>
                <a:latin typeface="Montserrat" pitchFamily="2" charset="0"/>
                <a:ea typeface="Montserrat Extra-Bold"/>
                <a:cs typeface="Montserrat Extra-Bold"/>
                <a:sym typeface="Montserrat Extra-Bold"/>
              </a:rPr>
              <a:t>consultas</a:t>
            </a:r>
            <a:r>
              <a:rPr lang="en-US" sz="2800" b="1" dirty="0">
                <a:solidFill>
                  <a:schemeClr val="bg1"/>
                </a:solidFill>
                <a:latin typeface="Montserrat" pitchFamily="2" charset="0"/>
                <a:ea typeface="Montserrat Extra-Bold"/>
                <a:cs typeface="Montserrat Extra-Bold"/>
                <a:sym typeface="Montserrat Extra-Bold"/>
              </a:rPr>
              <a:t> </a:t>
            </a:r>
            <a:r>
              <a:rPr lang="en-US" sz="2800" b="1" dirty="0" err="1">
                <a:solidFill>
                  <a:schemeClr val="bg1"/>
                </a:solidFill>
                <a:latin typeface="Montserrat" pitchFamily="2" charset="0"/>
                <a:ea typeface="Montserrat Extra-Bold"/>
                <a:cs typeface="Montserrat Extra-Bold"/>
                <a:sym typeface="Montserrat Extra-Bold"/>
              </a:rPr>
              <a:t>adicionales</a:t>
            </a:r>
            <a:r>
              <a:rPr lang="en-US" sz="2800" b="1" dirty="0">
                <a:solidFill>
                  <a:schemeClr val="bg1"/>
                </a:solidFill>
                <a:latin typeface="Montserrat" pitchFamily="2" charset="0"/>
                <a:ea typeface="Montserrat Extra-Bold"/>
                <a:cs typeface="Montserrat Extra-Bold"/>
                <a:sym typeface="Montserrat Extra-Bold"/>
              </a:rPr>
              <a:t>, </a:t>
            </a:r>
            <a:r>
              <a:rPr lang="en-US" sz="4400" b="1" dirty="0" err="1">
                <a:solidFill>
                  <a:schemeClr val="bg1"/>
                </a:solidFill>
                <a:latin typeface="Montserrat" pitchFamily="2" charset="0"/>
                <a:ea typeface="Montserrat Extra-Bold"/>
                <a:cs typeface="Montserrat Extra-Bold"/>
                <a:sym typeface="Montserrat Extra-Bold"/>
              </a:rPr>
              <a:t>contáctanos</a:t>
            </a:r>
            <a:endParaRPr lang="en-US" sz="3600" b="1" dirty="0">
              <a:solidFill>
                <a:schemeClr val="bg1"/>
              </a:solidFill>
              <a:latin typeface="Montserrat" pitchFamily="2" charset="0"/>
              <a:ea typeface="Montserrat Extra-Bold"/>
              <a:cs typeface="Montserrat Extra-Bold"/>
              <a:sym typeface="Montserrat Extra-Bold"/>
            </a:endParaRPr>
          </a:p>
        </p:txBody>
      </p:sp>
      <p:pic>
        <p:nvPicPr>
          <p:cNvPr id="66" name="Picture 13">
            <a:extLst>
              <a:ext uri="{FF2B5EF4-FFF2-40B4-BE49-F238E27FC236}">
                <a16:creationId xmlns:a16="http://schemas.microsoft.com/office/drawing/2014/main" id="{2D5F4FF5-5745-43AF-860F-752B5CEBBBC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45969" y="6676244"/>
            <a:ext cx="272103" cy="199315"/>
          </a:xfrm>
          <a:prstGeom prst="rect">
            <a:avLst/>
          </a:prstGeom>
        </p:spPr>
      </p:pic>
      <p:pic>
        <p:nvPicPr>
          <p:cNvPr id="67" name="Picture 14">
            <a:extLst>
              <a:ext uri="{FF2B5EF4-FFF2-40B4-BE49-F238E27FC236}">
                <a16:creationId xmlns:a16="http://schemas.microsoft.com/office/drawing/2014/main" id="{D454AF69-7928-436B-AFB7-3BA9FF4FB6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65872" y="5933577"/>
            <a:ext cx="212187" cy="235763"/>
          </a:xfrm>
          <a:prstGeom prst="rect">
            <a:avLst/>
          </a:prstGeom>
        </p:spPr>
      </p:pic>
      <p:sp>
        <p:nvSpPr>
          <p:cNvPr id="68" name="TextBox 26">
            <a:extLst>
              <a:ext uri="{FF2B5EF4-FFF2-40B4-BE49-F238E27FC236}">
                <a16:creationId xmlns:a16="http://schemas.microsoft.com/office/drawing/2014/main" id="{17D0DBD0-1149-415F-824D-39AC8691C45F}"/>
              </a:ext>
            </a:extLst>
          </p:cNvPr>
          <p:cNvSpPr txBox="1"/>
          <p:nvPr/>
        </p:nvSpPr>
        <p:spPr>
          <a:xfrm>
            <a:off x="612962" y="5580862"/>
            <a:ext cx="2378393" cy="271677"/>
          </a:xfrm>
          <a:prstGeom prst="rect">
            <a:avLst/>
          </a:prstGeom>
        </p:spPr>
        <p:txBody>
          <a:bodyPr wrap="square" lIns="0" tIns="0" rIns="0" bIns="0" rtlCol="0" anchor="t">
            <a:spAutoFit/>
          </a:bodyPr>
          <a:lstStyle/>
          <a:p>
            <a:pPr algn="ctr">
              <a:lnSpc>
                <a:spcPts val="2089"/>
              </a:lnSpc>
            </a:pPr>
            <a:r>
              <a:rPr lang="en-US" sz="2199" spc="-30" dirty="0" err="1">
                <a:solidFill>
                  <a:srgbClr val="FFFFFF"/>
                </a:solidFill>
                <a:latin typeface="Montserrat Medium" pitchFamily="2" charset="0"/>
              </a:rPr>
              <a:t>Oficina</a:t>
            </a:r>
            <a:r>
              <a:rPr lang="en-US" sz="2199" spc="-30" dirty="0">
                <a:solidFill>
                  <a:srgbClr val="FFFFFF"/>
                </a:solidFill>
                <a:latin typeface="Montserrat Medium" pitchFamily="2" charset="0"/>
              </a:rPr>
              <a:t> Santiago</a:t>
            </a:r>
          </a:p>
        </p:txBody>
      </p:sp>
      <p:sp>
        <p:nvSpPr>
          <p:cNvPr id="69" name="TextBox 27">
            <a:extLst>
              <a:ext uri="{FF2B5EF4-FFF2-40B4-BE49-F238E27FC236}">
                <a16:creationId xmlns:a16="http://schemas.microsoft.com/office/drawing/2014/main" id="{374A91C7-98AF-4138-A8A6-C89696051F6A}"/>
              </a:ext>
            </a:extLst>
          </p:cNvPr>
          <p:cNvSpPr txBox="1"/>
          <p:nvPr/>
        </p:nvSpPr>
        <p:spPr>
          <a:xfrm>
            <a:off x="966226" y="5955784"/>
            <a:ext cx="4102264" cy="182166"/>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ES" dirty="0"/>
              <a:t>Av. Nueva Providencia 1881, </a:t>
            </a:r>
            <a:r>
              <a:rPr lang="es-ES" dirty="0" err="1"/>
              <a:t>Of</a:t>
            </a:r>
            <a:r>
              <a:rPr lang="es-ES" dirty="0"/>
              <a:t>. 1414</a:t>
            </a:r>
            <a:endParaRPr lang="en-US" dirty="0"/>
          </a:p>
        </p:txBody>
      </p:sp>
      <p:sp>
        <p:nvSpPr>
          <p:cNvPr id="70" name="TextBox 28">
            <a:extLst>
              <a:ext uri="{FF2B5EF4-FFF2-40B4-BE49-F238E27FC236}">
                <a16:creationId xmlns:a16="http://schemas.microsoft.com/office/drawing/2014/main" id="{2835BE62-2C57-4637-94E4-A38575653779}"/>
              </a:ext>
            </a:extLst>
          </p:cNvPr>
          <p:cNvSpPr txBox="1"/>
          <p:nvPr/>
        </p:nvSpPr>
        <p:spPr>
          <a:xfrm>
            <a:off x="957067" y="6184318"/>
            <a:ext cx="3657944" cy="182166"/>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PE" dirty="0"/>
              <a:t>Edificio Nuevo Centro Providencia</a:t>
            </a:r>
            <a:endParaRPr lang="en-US" dirty="0"/>
          </a:p>
        </p:txBody>
      </p:sp>
      <p:sp>
        <p:nvSpPr>
          <p:cNvPr id="71" name="TextBox 29">
            <a:extLst>
              <a:ext uri="{FF2B5EF4-FFF2-40B4-BE49-F238E27FC236}">
                <a16:creationId xmlns:a16="http://schemas.microsoft.com/office/drawing/2014/main" id="{993C59C2-AA8B-45BE-8DEB-6981141FC45A}"/>
              </a:ext>
            </a:extLst>
          </p:cNvPr>
          <p:cNvSpPr txBox="1"/>
          <p:nvPr/>
        </p:nvSpPr>
        <p:spPr>
          <a:xfrm>
            <a:off x="957068" y="6412852"/>
            <a:ext cx="1750559" cy="199959"/>
          </a:xfrm>
          <a:prstGeom prst="rect">
            <a:avLst/>
          </a:prstGeom>
        </p:spPr>
        <p:txBody>
          <a:bodyPr lIns="0" tIns="0" rIns="0" bIns="0" rtlCol="0" anchor="t">
            <a:spAutoFit/>
          </a:bodyPr>
          <a:lstStyle/>
          <a:p>
            <a:pPr>
              <a:lnSpc>
                <a:spcPts val="1425"/>
              </a:lnSpc>
            </a:pPr>
            <a:r>
              <a:rPr lang="en-US" sz="1500" spc="-21" dirty="0">
                <a:solidFill>
                  <a:srgbClr val="FFFFFF"/>
                </a:solidFill>
                <a:latin typeface="Montserrat"/>
              </a:rPr>
              <a:t>Santiago - Chile</a:t>
            </a:r>
          </a:p>
        </p:txBody>
      </p:sp>
      <p:sp>
        <p:nvSpPr>
          <p:cNvPr id="72" name="TextBox 30">
            <a:extLst>
              <a:ext uri="{FF2B5EF4-FFF2-40B4-BE49-F238E27FC236}">
                <a16:creationId xmlns:a16="http://schemas.microsoft.com/office/drawing/2014/main" id="{AAD04C11-988C-4999-A9DA-84CB71079E7F}"/>
              </a:ext>
            </a:extLst>
          </p:cNvPr>
          <p:cNvSpPr txBox="1"/>
          <p:nvPr/>
        </p:nvSpPr>
        <p:spPr>
          <a:xfrm>
            <a:off x="1013171" y="6727111"/>
            <a:ext cx="1861738" cy="191399"/>
          </a:xfrm>
          <a:prstGeom prst="rect">
            <a:avLst/>
          </a:prstGeom>
        </p:spPr>
        <p:txBody>
          <a:bodyPr lIns="0" tIns="0" rIns="0" bIns="0" rtlCol="0" anchor="t">
            <a:spAutoFit/>
          </a:bodyPr>
          <a:lstStyle>
            <a:defPPr>
              <a:defRPr lang="en-US"/>
            </a:defPPr>
            <a:lvl1pPr>
              <a:lnSpc>
                <a:spcPts val="1425"/>
              </a:lnSpc>
              <a:defRPr sz="1500" spc="-21">
                <a:solidFill>
                  <a:srgbClr val="FFFFFF"/>
                </a:solidFill>
                <a:latin typeface="Montserrat"/>
              </a:defRPr>
            </a:lvl1pPr>
          </a:lstStyle>
          <a:p>
            <a:r>
              <a:rPr lang="es-PE" dirty="0"/>
              <a:t>+56 323 187 082 </a:t>
            </a:r>
            <a:endParaRPr lang="en-US" dirty="0"/>
          </a:p>
        </p:txBody>
      </p:sp>
      <p:pic>
        <p:nvPicPr>
          <p:cNvPr id="7" name="Picture 6" descr="Logotipo&#10;&#10;El contenido generado por IA puede ser incorrecto.">
            <a:extLst>
              <a:ext uri="{FF2B5EF4-FFF2-40B4-BE49-F238E27FC236}">
                <a16:creationId xmlns:a16="http://schemas.microsoft.com/office/drawing/2014/main" id="{397BEF28-0C36-8C31-639A-92711105B45B}"/>
              </a:ext>
            </a:extLst>
          </p:cNvPr>
          <p:cNvPicPr>
            <a:picLocks noChangeAspect="1"/>
          </p:cNvPicPr>
          <p:nvPr/>
        </p:nvPicPr>
        <p:blipFill>
          <a:blip r:embed="rId29" cstate="print">
            <a:extLst>
              <a:ext uri="{28A0092B-C50C-407E-A947-70E740481C1C}">
                <a14:useLocalDpi xmlns:a14="http://schemas.microsoft.com/office/drawing/2010/main" val="0"/>
              </a:ext>
            </a:extLst>
          </a:blip>
          <a:srcRect/>
          <a:stretch/>
        </p:blipFill>
        <p:spPr>
          <a:xfrm>
            <a:off x="199816" y="480132"/>
            <a:ext cx="4733089" cy="18494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4115" r="6840"/>
          <a:stretch>
            <a:fillRect/>
          </a:stretch>
        </p:blipFill>
        <p:spPr>
          <a:xfrm>
            <a:off x="6105917" y="-26553"/>
            <a:ext cx="1454083" cy="10718553"/>
          </a:xfrm>
          <a:prstGeom prst="rect">
            <a:avLst/>
          </a:prstGeom>
        </p:spPr>
      </p:pic>
      <p:pic>
        <p:nvPicPr>
          <p:cNvPr id="29" name="Gráfico 28">
            <a:extLst>
              <a:ext uri="{FF2B5EF4-FFF2-40B4-BE49-F238E27FC236}">
                <a16:creationId xmlns:a16="http://schemas.microsoft.com/office/drawing/2014/main" id="{8A9C0B5B-5E60-4542-A23C-F3CAC5BF42F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215"/>
          <a:stretch/>
        </p:blipFill>
        <p:spPr>
          <a:xfrm>
            <a:off x="-35252" y="9943200"/>
            <a:ext cx="7623502" cy="805950"/>
          </a:xfrm>
          <a:prstGeom prst="rect">
            <a:avLst/>
          </a:prstGeom>
        </p:spPr>
      </p:pic>
      <p:grpSp>
        <p:nvGrpSpPr>
          <p:cNvPr id="6" name="Group 6"/>
          <p:cNvGrpSpPr/>
          <p:nvPr/>
        </p:nvGrpSpPr>
        <p:grpSpPr>
          <a:xfrm>
            <a:off x="6950053" y="10106294"/>
            <a:ext cx="415413" cy="415413"/>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a:off x="0" y="9723475"/>
            <a:ext cx="7560000" cy="219725"/>
            <a:chOff x="0" y="0"/>
            <a:chExt cx="2709333" cy="78745"/>
          </a:xfrm>
        </p:grpSpPr>
        <p:sp>
          <p:nvSpPr>
            <p:cNvPr id="10" name="Freeform 10"/>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2" name="TextBox 12"/>
          <p:cNvSpPr txBox="1"/>
          <p:nvPr/>
        </p:nvSpPr>
        <p:spPr>
          <a:xfrm>
            <a:off x="407675" y="4363794"/>
            <a:ext cx="5377351" cy="2817631"/>
          </a:xfrm>
          <a:prstGeom prst="rect">
            <a:avLst/>
          </a:prstGeom>
        </p:spPr>
        <p:txBody>
          <a:bodyPr lIns="0" tIns="0" rIns="0" bIns="0" rtlCol="0" anchor="t">
            <a:spAutoFit/>
          </a:bodyPr>
          <a:lstStyle/>
          <a:p>
            <a:pPr marL="0" lvl="0" indent="0" algn="just">
              <a:lnSpc>
                <a:spcPts val="1680"/>
              </a:lnSpc>
              <a:spcBef>
                <a:spcPct val="0"/>
              </a:spcBef>
            </a:pPr>
            <a:r>
              <a:rPr lang="en-US" sz="1200" u="none" dirty="0">
                <a:solidFill>
                  <a:srgbClr val="223F6A"/>
                </a:solidFill>
                <a:latin typeface="Montserrat"/>
              </a:rPr>
              <a:t>Geneva Group International (GGI) es </a:t>
            </a:r>
            <a:r>
              <a:rPr lang="en-US" sz="1200" u="none" dirty="0" err="1">
                <a:solidFill>
                  <a:srgbClr val="223F6A"/>
                </a:solidFill>
                <a:latin typeface="Montserrat"/>
              </a:rPr>
              <a:t>una</a:t>
            </a:r>
            <a:r>
              <a:rPr lang="en-US" sz="1200" u="none" dirty="0">
                <a:solidFill>
                  <a:srgbClr val="223F6A"/>
                </a:solidFill>
                <a:latin typeface="Montserrat"/>
              </a:rPr>
              <a:t> </a:t>
            </a:r>
            <a:r>
              <a:rPr lang="en-US" sz="1200" u="none" dirty="0" err="1">
                <a:solidFill>
                  <a:srgbClr val="223F6A"/>
                </a:solidFill>
                <a:latin typeface="Montserrat"/>
              </a:rPr>
              <a:t>alianza</a:t>
            </a:r>
            <a:r>
              <a:rPr lang="en-US" sz="1200" u="none" dirty="0">
                <a:solidFill>
                  <a:srgbClr val="223F6A"/>
                </a:solidFill>
                <a:latin typeface="Montserrat"/>
              </a:rPr>
              <a:t> global de </a:t>
            </a:r>
            <a:r>
              <a:rPr lang="en-US" sz="1200" u="none" dirty="0" err="1">
                <a:solidFill>
                  <a:srgbClr val="223F6A"/>
                </a:solidFill>
                <a:latin typeface="Montserrat"/>
              </a:rPr>
              <a:t>ﬁrmas</a:t>
            </a:r>
            <a:r>
              <a:rPr lang="en-US" sz="1200" u="none" dirty="0">
                <a:solidFill>
                  <a:srgbClr val="223F6A"/>
                </a:solidFill>
                <a:latin typeface="Montserrat"/>
              </a:rPr>
              <a:t> </a:t>
            </a:r>
            <a:r>
              <a:rPr lang="en-US" sz="1200" u="none" dirty="0" err="1">
                <a:solidFill>
                  <a:srgbClr val="223F6A"/>
                </a:solidFill>
                <a:latin typeface="Montserrat"/>
              </a:rPr>
              <a:t>profesionales</a:t>
            </a:r>
            <a:r>
              <a:rPr lang="en-US" sz="1200" u="none" dirty="0">
                <a:solidFill>
                  <a:srgbClr val="223F6A"/>
                </a:solidFill>
                <a:latin typeface="Montserrat"/>
              </a:rPr>
              <a:t>  </a:t>
            </a:r>
            <a:r>
              <a:rPr lang="en-US" sz="1200" u="none" dirty="0" err="1">
                <a:solidFill>
                  <a:srgbClr val="223F6A"/>
                </a:solidFill>
                <a:latin typeface="Montserrat"/>
              </a:rPr>
              <a:t>independientes</a:t>
            </a:r>
            <a:r>
              <a:rPr lang="en-US" sz="1200" u="none" dirty="0">
                <a:solidFill>
                  <a:srgbClr val="223F6A"/>
                </a:solidFill>
                <a:latin typeface="Montserrat"/>
              </a:rPr>
              <a:t> que </a:t>
            </a:r>
            <a:r>
              <a:rPr lang="en-US" sz="1200" u="none" dirty="0" err="1">
                <a:solidFill>
                  <a:srgbClr val="223F6A"/>
                </a:solidFill>
                <a:latin typeface="Montserrat"/>
              </a:rPr>
              <a:t>brinda</a:t>
            </a:r>
            <a:r>
              <a:rPr lang="en-US" sz="1200" u="none" dirty="0">
                <a:solidFill>
                  <a:srgbClr val="223F6A"/>
                </a:solidFill>
                <a:latin typeface="Montserrat"/>
              </a:rPr>
              <a:t> </a:t>
            </a:r>
            <a:r>
              <a:rPr lang="en-US" sz="1200" u="none" dirty="0" err="1">
                <a:solidFill>
                  <a:srgbClr val="223F6A"/>
                </a:solidFill>
                <a:latin typeface="Montserrat"/>
              </a:rPr>
              <a:t>servicios</a:t>
            </a:r>
            <a:r>
              <a:rPr lang="en-US" sz="1200" u="none" dirty="0">
                <a:solidFill>
                  <a:srgbClr val="223F6A"/>
                </a:solidFill>
                <a:latin typeface="Montserrat"/>
              </a:rPr>
              <a:t> de </a:t>
            </a:r>
            <a:r>
              <a:rPr lang="en-US" sz="1200" u="none" dirty="0" err="1">
                <a:solidFill>
                  <a:srgbClr val="223F6A"/>
                </a:solidFill>
                <a:latin typeface="Montserrat"/>
              </a:rPr>
              <a:t>auditoría</a:t>
            </a:r>
            <a:r>
              <a:rPr lang="en-US" sz="1200" u="none" dirty="0">
                <a:solidFill>
                  <a:srgbClr val="223F6A"/>
                </a:solidFill>
                <a:latin typeface="Montserrat"/>
              </a:rPr>
              <a:t>, </a:t>
            </a:r>
            <a:r>
              <a:rPr lang="en-US" sz="1200" u="none" dirty="0" err="1">
                <a:solidFill>
                  <a:srgbClr val="223F6A"/>
                </a:solidFill>
                <a:latin typeface="Montserrat"/>
              </a:rPr>
              <a:t>contabilidad</a:t>
            </a:r>
            <a:r>
              <a:rPr lang="en-US" sz="1200" u="none" dirty="0">
                <a:solidFill>
                  <a:srgbClr val="223F6A"/>
                </a:solidFill>
                <a:latin typeface="Montserrat"/>
              </a:rPr>
              <a:t>, </a:t>
            </a:r>
            <a:r>
              <a:rPr lang="en-US" sz="1200" u="none" dirty="0" err="1">
                <a:solidFill>
                  <a:srgbClr val="223F6A"/>
                </a:solidFill>
                <a:latin typeface="Montserrat"/>
              </a:rPr>
              <a:t>impuestos</a:t>
            </a:r>
            <a:r>
              <a:rPr lang="en-US" sz="1200" u="none" dirty="0">
                <a:solidFill>
                  <a:srgbClr val="223F6A"/>
                </a:solidFill>
                <a:latin typeface="Montserrat"/>
              </a:rPr>
              <a:t>, </a:t>
            </a:r>
            <a:r>
              <a:rPr lang="en-US" sz="1200" u="none" dirty="0" err="1">
                <a:solidFill>
                  <a:srgbClr val="223F6A"/>
                </a:solidFill>
                <a:latin typeface="Montserrat"/>
              </a:rPr>
              <a:t>legales</a:t>
            </a:r>
            <a:r>
              <a:rPr lang="en-US" sz="1200" u="none" dirty="0">
                <a:solidFill>
                  <a:srgbClr val="223F6A"/>
                </a:solidFill>
                <a:latin typeface="Montserrat"/>
              </a:rPr>
              <a:t> y  </a:t>
            </a:r>
            <a:r>
              <a:rPr lang="en-US" sz="1200" u="none" dirty="0" err="1">
                <a:solidFill>
                  <a:srgbClr val="223F6A"/>
                </a:solidFill>
                <a:latin typeface="Montserrat"/>
              </a:rPr>
              <a:t>consultoría</a:t>
            </a:r>
            <a:r>
              <a:rPr lang="en-US" sz="1200" u="none" dirty="0">
                <a:solidFill>
                  <a:srgbClr val="223F6A"/>
                </a:solidFill>
                <a:latin typeface="Montserrat"/>
              </a:rPr>
              <a:t>.</a:t>
            </a:r>
          </a:p>
          <a:p>
            <a:pPr marL="0" lvl="0" indent="0" algn="just">
              <a:lnSpc>
                <a:spcPts val="1680"/>
              </a:lnSpc>
              <a:spcBef>
                <a:spcPct val="0"/>
              </a:spcBef>
            </a:pPr>
            <a:endParaRPr lang="en-US" sz="1200" u="none" dirty="0">
              <a:solidFill>
                <a:srgbClr val="223F6A"/>
              </a:solidFill>
              <a:latin typeface="Montserrat"/>
            </a:endParaRPr>
          </a:p>
          <a:p>
            <a:pPr marL="0" lvl="0" indent="0" algn="just">
              <a:lnSpc>
                <a:spcPts val="1680"/>
              </a:lnSpc>
              <a:spcBef>
                <a:spcPct val="0"/>
              </a:spcBef>
            </a:pPr>
            <a:r>
              <a:rPr lang="en-US" sz="1200" u="none" dirty="0" err="1">
                <a:solidFill>
                  <a:srgbClr val="223F6A"/>
                </a:solidFill>
                <a:latin typeface="Montserrat"/>
              </a:rPr>
              <a:t>Operamos</a:t>
            </a:r>
            <a:r>
              <a:rPr lang="en-US" sz="1200" u="none" dirty="0">
                <a:solidFill>
                  <a:srgbClr val="223F6A"/>
                </a:solidFill>
                <a:latin typeface="Montserrat"/>
              </a:rPr>
              <a:t> </a:t>
            </a:r>
            <a:r>
              <a:rPr lang="en-US" sz="1200" u="none" dirty="0" err="1">
                <a:solidFill>
                  <a:srgbClr val="223F6A"/>
                </a:solidFill>
                <a:latin typeface="Montserrat"/>
              </a:rPr>
              <a:t>en</a:t>
            </a:r>
            <a:r>
              <a:rPr lang="en-US" sz="1200" u="none" dirty="0">
                <a:solidFill>
                  <a:srgbClr val="223F6A"/>
                </a:solidFill>
                <a:latin typeface="Montserrat"/>
              </a:rPr>
              <a:t> </a:t>
            </a:r>
            <a:r>
              <a:rPr lang="en-US" sz="1200" u="none" dirty="0" err="1">
                <a:solidFill>
                  <a:srgbClr val="223F6A"/>
                </a:solidFill>
                <a:latin typeface="Montserrat"/>
              </a:rPr>
              <a:t>más</a:t>
            </a:r>
            <a:r>
              <a:rPr lang="en-US" sz="1200" u="none" dirty="0">
                <a:solidFill>
                  <a:srgbClr val="223F6A"/>
                </a:solidFill>
                <a:latin typeface="Montserrat"/>
              </a:rPr>
              <a:t> de 870 </a:t>
            </a:r>
            <a:r>
              <a:rPr lang="en-US" sz="1200" u="none" dirty="0" err="1">
                <a:solidFill>
                  <a:srgbClr val="223F6A"/>
                </a:solidFill>
                <a:latin typeface="Montserrat"/>
              </a:rPr>
              <a:t>oﬁcinas</a:t>
            </a:r>
            <a:r>
              <a:rPr lang="en-US" sz="1200" u="none" dirty="0">
                <a:solidFill>
                  <a:srgbClr val="223F6A"/>
                </a:solidFill>
                <a:latin typeface="Montserrat"/>
              </a:rPr>
              <a:t> </a:t>
            </a:r>
            <a:r>
              <a:rPr lang="en-US" sz="1200" u="none" dirty="0" err="1">
                <a:solidFill>
                  <a:srgbClr val="223F6A"/>
                </a:solidFill>
                <a:latin typeface="Montserrat"/>
              </a:rPr>
              <a:t>en</a:t>
            </a:r>
            <a:r>
              <a:rPr lang="en-US" sz="1200" u="none" dirty="0">
                <a:solidFill>
                  <a:srgbClr val="223F6A"/>
                </a:solidFill>
                <a:latin typeface="Montserrat"/>
              </a:rPr>
              <a:t> 126 </a:t>
            </a:r>
            <a:r>
              <a:rPr lang="en-US" sz="1200" u="none" dirty="0" err="1">
                <a:solidFill>
                  <a:srgbClr val="223F6A"/>
                </a:solidFill>
                <a:latin typeface="Montserrat"/>
              </a:rPr>
              <a:t>países</a:t>
            </a:r>
            <a:r>
              <a:rPr lang="en-US" sz="1200" u="none" dirty="0">
                <a:solidFill>
                  <a:srgbClr val="223F6A"/>
                </a:solidFill>
                <a:latin typeface="Montserrat"/>
              </a:rPr>
              <a:t>, </a:t>
            </a:r>
            <a:r>
              <a:rPr lang="en-US" sz="1200" u="none" dirty="0" err="1">
                <a:solidFill>
                  <a:srgbClr val="223F6A"/>
                </a:solidFill>
                <a:latin typeface="Montserrat"/>
              </a:rPr>
              <a:t>aproximadamente</a:t>
            </a:r>
            <a:r>
              <a:rPr lang="en-US" sz="1200" u="none" dirty="0">
                <a:solidFill>
                  <a:srgbClr val="223F6A"/>
                </a:solidFill>
                <a:latin typeface="Montserrat"/>
              </a:rPr>
              <a:t> 623 </a:t>
            </a:r>
            <a:r>
              <a:rPr lang="en-US" sz="1200" u="none" dirty="0" err="1">
                <a:solidFill>
                  <a:srgbClr val="223F6A"/>
                </a:solidFill>
                <a:latin typeface="Montserrat"/>
              </a:rPr>
              <a:t>socios</a:t>
            </a:r>
            <a:r>
              <a:rPr lang="en-US" sz="1200" u="none" dirty="0">
                <a:solidFill>
                  <a:srgbClr val="223F6A"/>
                </a:solidFill>
                <a:latin typeface="Montserrat"/>
              </a:rPr>
              <a:t> </a:t>
            </a:r>
            <a:r>
              <a:rPr lang="en-US" sz="1200" u="none" dirty="0" err="1">
                <a:solidFill>
                  <a:srgbClr val="223F6A"/>
                </a:solidFill>
                <a:latin typeface="Montserrat"/>
              </a:rPr>
              <a:t>en</a:t>
            </a:r>
            <a:r>
              <a:rPr lang="en-US" sz="1200" u="none" dirty="0">
                <a:solidFill>
                  <a:srgbClr val="223F6A"/>
                </a:solidFill>
                <a:latin typeface="Montserrat"/>
              </a:rPr>
              <a:t> </a:t>
            </a:r>
            <a:r>
              <a:rPr lang="en-US" sz="1200" u="none" dirty="0" err="1">
                <a:solidFill>
                  <a:srgbClr val="223F6A"/>
                </a:solidFill>
                <a:latin typeface="Montserrat"/>
              </a:rPr>
              <a:t>todo</a:t>
            </a:r>
            <a:r>
              <a:rPr lang="en-US" sz="1200" u="none" dirty="0">
                <a:solidFill>
                  <a:srgbClr val="223F6A"/>
                </a:solidFill>
                <a:latin typeface="Montserrat"/>
              </a:rPr>
              <a:t>  </a:t>
            </a:r>
            <a:r>
              <a:rPr lang="en-US" sz="1200" u="none" dirty="0" err="1">
                <a:solidFill>
                  <a:srgbClr val="223F6A"/>
                </a:solidFill>
                <a:latin typeface="Montserrat"/>
              </a:rPr>
              <a:t>el</a:t>
            </a:r>
            <a:r>
              <a:rPr lang="en-US" sz="1200" u="none" dirty="0">
                <a:solidFill>
                  <a:srgbClr val="223F6A"/>
                </a:solidFill>
                <a:latin typeface="Montserrat"/>
              </a:rPr>
              <a:t> </a:t>
            </a:r>
            <a:r>
              <a:rPr lang="en-US" sz="1200" u="none" dirty="0" err="1">
                <a:solidFill>
                  <a:srgbClr val="223F6A"/>
                </a:solidFill>
                <a:latin typeface="Montserrat"/>
              </a:rPr>
              <a:t>mundo</a:t>
            </a:r>
            <a:r>
              <a:rPr lang="en-US" sz="1200" u="none" dirty="0">
                <a:solidFill>
                  <a:srgbClr val="223F6A"/>
                </a:solidFill>
                <a:latin typeface="Montserrat"/>
              </a:rPr>
              <a:t> y un staff de 29,600 </a:t>
            </a:r>
            <a:r>
              <a:rPr lang="en-US" sz="1200" u="none" dirty="0" err="1">
                <a:solidFill>
                  <a:srgbClr val="223F6A"/>
                </a:solidFill>
                <a:latin typeface="Montserrat"/>
              </a:rPr>
              <a:t>empleados</a:t>
            </a:r>
            <a:r>
              <a:rPr lang="en-US" sz="1200" u="none" dirty="0">
                <a:solidFill>
                  <a:srgbClr val="223F6A"/>
                </a:solidFill>
                <a:latin typeface="Montserrat"/>
              </a:rPr>
              <a:t>, </a:t>
            </a:r>
            <a:r>
              <a:rPr lang="en-US" sz="1200" u="none" dirty="0" err="1">
                <a:solidFill>
                  <a:srgbClr val="223F6A"/>
                </a:solidFill>
                <a:latin typeface="Montserrat"/>
              </a:rPr>
              <a:t>prestando</a:t>
            </a:r>
            <a:r>
              <a:rPr lang="en-US" sz="1200" u="none" dirty="0">
                <a:solidFill>
                  <a:srgbClr val="223F6A"/>
                </a:solidFill>
                <a:latin typeface="Montserrat"/>
              </a:rPr>
              <a:t> </a:t>
            </a:r>
            <a:r>
              <a:rPr lang="en-US" sz="1200" u="none" dirty="0" err="1">
                <a:solidFill>
                  <a:srgbClr val="223F6A"/>
                </a:solidFill>
                <a:latin typeface="Montserrat"/>
              </a:rPr>
              <a:t>servicios</a:t>
            </a:r>
            <a:r>
              <a:rPr lang="en-US" sz="1200" u="none" dirty="0">
                <a:solidFill>
                  <a:srgbClr val="223F6A"/>
                </a:solidFill>
                <a:latin typeface="Montserrat"/>
              </a:rPr>
              <a:t> con </a:t>
            </a:r>
            <a:r>
              <a:rPr lang="en-US" sz="1200" u="none" dirty="0" err="1">
                <a:solidFill>
                  <a:srgbClr val="223F6A"/>
                </a:solidFill>
                <a:latin typeface="Montserrat"/>
              </a:rPr>
              <a:t>estándares</a:t>
            </a:r>
            <a:r>
              <a:rPr lang="en-US" sz="1200" u="none" dirty="0">
                <a:solidFill>
                  <a:srgbClr val="223F6A"/>
                </a:solidFill>
                <a:latin typeface="Montserrat"/>
              </a:rPr>
              <a:t>  </a:t>
            </a:r>
            <a:r>
              <a:rPr lang="en-US" sz="1200" u="none" dirty="0" err="1">
                <a:solidFill>
                  <a:srgbClr val="223F6A"/>
                </a:solidFill>
                <a:latin typeface="Montserrat"/>
              </a:rPr>
              <a:t>internacionales</a:t>
            </a:r>
            <a:r>
              <a:rPr lang="en-US" sz="1200" u="none" dirty="0">
                <a:solidFill>
                  <a:srgbClr val="223F6A"/>
                </a:solidFill>
                <a:latin typeface="Montserrat"/>
              </a:rPr>
              <a:t> de </a:t>
            </a:r>
            <a:r>
              <a:rPr lang="en-US" sz="1200" u="none" dirty="0" err="1">
                <a:solidFill>
                  <a:srgbClr val="223F6A"/>
                </a:solidFill>
                <a:latin typeface="Montserrat"/>
              </a:rPr>
              <a:t>calidad</a:t>
            </a:r>
            <a:r>
              <a:rPr lang="en-US" sz="1200" u="none" dirty="0">
                <a:solidFill>
                  <a:srgbClr val="223F6A"/>
                </a:solidFill>
                <a:latin typeface="Montserrat"/>
              </a:rPr>
              <a:t> y </a:t>
            </a:r>
            <a:r>
              <a:rPr lang="en-US" sz="1200" u="none" dirty="0" err="1">
                <a:solidFill>
                  <a:srgbClr val="223F6A"/>
                </a:solidFill>
                <a:latin typeface="Montserrat"/>
              </a:rPr>
              <a:t>una</a:t>
            </a:r>
            <a:r>
              <a:rPr lang="en-US" sz="1200" u="none" dirty="0">
                <a:solidFill>
                  <a:srgbClr val="223F6A"/>
                </a:solidFill>
                <a:latin typeface="Montserrat"/>
              </a:rPr>
              <a:t> </a:t>
            </a:r>
            <a:r>
              <a:rPr lang="en-US" sz="1200" u="none" dirty="0" err="1">
                <a:solidFill>
                  <a:srgbClr val="223F6A"/>
                </a:solidFill>
                <a:latin typeface="Montserrat"/>
              </a:rPr>
              <a:t>atención</a:t>
            </a:r>
            <a:r>
              <a:rPr lang="en-US" sz="1200" u="none" dirty="0">
                <a:solidFill>
                  <a:srgbClr val="223F6A"/>
                </a:solidFill>
                <a:latin typeface="Montserrat"/>
              </a:rPr>
              <a:t> </a:t>
            </a:r>
            <a:r>
              <a:rPr lang="en-US" sz="1200" u="none" dirty="0" err="1">
                <a:solidFill>
                  <a:srgbClr val="223F6A"/>
                </a:solidFill>
                <a:latin typeface="Montserrat"/>
              </a:rPr>
              <a:t>personalizada</a:t>
            </a:r>
            <a:r>
              <a:rPr lang="en-US" sz="1200" u="none" dirty="0">
                <a:solidFill>
                  <a:srgbClr val="223F6A"/>
                </a:solidFill>
                <a:latin typeface="Montserrat"/>
              </a:rPr>
              <a:t>.</a:t>
            </a:r>
          </a:p>
          <a:p>
            <a:pPr marL="0" lvl="0" indent="0" algn="just">
              <a:lnSpc>
                <a:spcPts val="1680"/>
              </a:lnSpc>
              <a:spcBef>
                <a:spcPct val="0"/>
              </a:spcBef>
            </a:pPr>
            <a:endParaRPr lang="en-US" sz="1200" u="none" dirty="0">
              <a:solidFill>
                <a:srgbClr val="223F6A"/>
              </a:solidFill>
              <a:latin typeface="Montserrat"/>
            </a:endParaRPr>
          </a:p>
          <a:p>
            <a:pPr marL="0" lvl="0" indent="0" algn="just">
              <a:lnSpc>
                <a:spcPts val="1680"/>
              </a:lnSpc>
              <a:spcBef>
                <a:spcPct val="0"/>
              </a:spcBef>
            </a:pPr>
            <a:r>
              <a:rPr lang="en-US" sz="1200" u="none" dirty="0">
                <a:solidFill>
                  <a:srgbClr val="223F6A"/>
                </a:solidFill>
                <a:latin typeface="Montserrat"/>
              </a:rPr>
              <a:t>En GGI </a:t>
            </a:r>
            <a:r>
              <a:rPr lang="en-US" sz="1200" u="none" dirty="0" err="1">
                <a:solidFill>
                  <a:srgbClr val="223F6A"/>
                </a:solidFill>
                <a:latin typeface="Montserrat"/>
              </a:rPr>
              <a:t>compartimos</a:t>
            </a:r>
            <a:r>
              <a:rPr lang="en-US" sz="1200" u="none" dirty="0">
                <a:solidFill>
                  <a:srgbClr val="223F6A"/>
                </a:solidFill>
                <a:latin typeface="Montserrat"/>
              </a:rPr>
              <a:t> </a:t>
            </a:r>
            <a:r>
              <a:rPr lang="en-US" sz="1200" u="none" dirty="0" err="1">
                <a:solidFill>
                  <a:srgbClr val="223F6A"/>
                </a:solidFill>
                <a:latin typeface="Montserrat"/>
              </a:rPr>
              <a:t>conocimientos</a:t>
            </a:r>
            <a:r>
              <a:rPr lang="en-US" sz="1200" u="none" dirty="0">
                <a:solidFill>
                  <a:srgbClr val="223F6A"/>
                </a:solidFill>
                <a:latin typeface="Montserrat"/>
              </a:rPr>
              <a:t>, </a:t>
            </a:r>
            <a:r>
              <a:rPr lang="en-US" sz="1200" u="none" dirty="0" err="1">
                <a:solidFill>
                  <a:srgbClr val="223F6A"/>
                </a:solidFill>
                <a:latin typeface="Montserrat"/>
              </a:rPr>
              <a:t>metodologías</a:t>
            </a:r>
            <a:r>
              <a:rPr lang="en-US" sz="1200" u="none" dirty="0">
                <a:solidFill>
                  <a:srgbClr val="223F6A"/>
                </a:solidFill>
                <a:latin typeface="Montserrat"/>
              </a:rPr>
              <a:t> y </a:t>
            </a:r>
            <a:r>
              <a:rPr lang="en-US" sz="1200" u="none" dirty="0" err="1">
                <a:solidFill>
                  <a:srgbClr val="223F6A"/>
                </a:solidFill>
                <a:latin typeface="Montserrat"/>
              </a:rPr>
              <a:t>valores</a:t>
            </a:r>
            <a:r>
              <a:rPr lang="en-US" sz="1200" u="none" dirty="0">
                <a:solidFill>
                  <a:srgbClr val="223F6A"/>
                </a:solidFill>
                <a:latin typeface="Montserrat"/>
              </a:rPr>
              <a:t>, lo que </a:t>
            </a:r>
            <a:r>
              <a:rPr lang="en-US" sz="1200" u="none" dirty="0" err="1">
                <a:solidFill>
                  <a:srgbClr val="223F6A"/>
                </a:solidFill>
                <a:latin typeface="Montserrat"/>
              </a:rPr>
              <a:t>demuestra</a:t>
            </a:r>
            <a:r>
              <a:rPr lang="en-US" sz="1200" u="none" dirty="0">
                <a:solidFill>
                  <a:srgbClr val="223F6A"/>
                </a:solidFill>
                <a:latin typeface="Montserrat"/>
              </a:rPr>
              <a:t> un  </a:t>
            </a:r>
            <a:r>
              <a:rPr lang="en-US" sz="1200" u="none" dirty="0" err="1">
                <a:solidFill>
                  <a:srgbClr val="223F6A"/>
                </a:solidFill>
                <a:latin typeface="Montserrat"/>
              </a:rPr>
              <a:t>fuerte</a:t>
            </a:r>
            <a:r>
              <a:rPr lang="en-US" sz="1200" u="none" dirty="0">
                <a:solidFill>
                  <a:srgbClr val="223F6A"/>
                </a:solidFill>
                <a:latin typeface="Montserrat"/>
              </a:rPr>
              <a:t> </a:t>
            </a:r>
            <a:r>
              <a:rPr lang="en-US" sz="1200" u="none" dirty="0" err="1">
                <a:solidFill>
                  <a:srgbClr val="223F6A"/>
                </a:solidFill>
                <a:latin typeface="Montserrat"/>
              </a:rPr>
              <a:t>compromiso</a:t>
            </a:r>
            <a:r>
              <a:rPr lang="en-US" sz="1200" u="none" dirty="0">
                <a:solidFill>
                  <a:srgbClr val="223F6A"/>
                </a:solidFill>
                <a:latin typeface="Montserrat"/>
              </a:rPr>
              <a:t> para resolver </a:t>
            </a:r>
            <a:r>
              <a:rPr lang="en-US" sz="1200" u="none" dirty="0" err="1">
                <a:solidFill>
                  <a:srgbClr val="223F6A"/>
                </a:solidFill>
                <a:latin typeface="Montserrat"/>
              </a:rPr>
              <a:t>los</a:t>
            </a:r>
            <a:r>
              <a:rPr lang="en-US" sz="1200" u="none" dirty="0">
                <a:solidFill>
                  <a:srgbClr val="223F6A"/>
                </a:solidFill>
                <a:latin typeface="Montserrat"/>
              </a:rPr>
              <a:t> </a:t>
            </a:r>
            <a:r>
              <a:rPr lang="en-US" sz="1200" u="none" dirty="0" err="1">
                <a:solidFill>
                  <a:srgbClr val="223F6A"/>
                </a:solidFill>
                <a:latin typeface="Montserrat"/>
              </a:rPr>
              <a:t>problemas</a:t>
            </a:r>
            <a:r>
              <a:rPr lang="en-US" sz="1200" u="none" dirty="0">
                <a:solidFill>
                  <a:srgbClr val="223F6A"/>
                </a:solidFill>
                <a:latin typeface="Montserrat"/>
              </a:rPr>
              <a:t> de </a:t>
            </a:r>
            <a:r>
              <a:rPr lang="en-US" sz="1200" u="none" dirty="0" err="1">
                <a:solidFill>
                  <a:srgbClr val="223F6A"/>
                </a:solidFill>
                <a:latin typeface="Montserrat"/>
              </a:rPr>
              <a:t>los</a:t>
            </a:r>
            <a:r>
              <a:rPr lang="en-US" sz="1200" u="none" dirty="0">
                <a:solidFill>
                  <a:srgbClr val="223F6A"/>
                </a:solidFill>
                <a:latin typeface="Montserrat"/>
              </a:rPr>
              <a:t> </a:t>
            </a:r>
            <a:r>
              <a:rPr lang="en-US" sz="1200" u="none" dirty="0" err="1">
                <a:solidFill>
                  <a:srgbClr val="223F6A"/>
                </a:solidFill>
                <a:latin typeface="Montserrat"/>
              </a:rPr>
              <a:t>clientes</a:t>
            </a:r>
            <a:r>
              <a:rPr lang="en-US" sz="1200" u="none" dirty="0">
                <a:solidFill>
                  <a:srgbClr val="223F6A"/>
                </a:solidFill>
                <a:latin typeface="Montserrat"/>
              </a:rPr>
              <a:t>, </a:t>
            </a:r>
            <a:r>
              <a:rPr lang="en-US" sz="1200" u="none" dirty="0" err="1">
                <a:solidFill>
                  <a:srgbClr val="223F6A"/>
                </a:solidFill>
                <a:latin typeface="Montserrat"/>
              </a:rPr>
              <a:t>mejorar</a:t>
            </a:r>
            <a:r>
              <a:rPr lang="en-US" sz="1200" u="none" dirty="0">
                <a:solidFill>
                  <a:srgbClr val="223F6A"/>
                </a:solidFill>
                <a:latin typeface="Montserrat"/>
              </a:rPr>
              <a:t> </a:t>
            </a:r>
            <a:r>
              <a:rPr lang="en-US" sz="1200" u="none" dirty="0" err="1">
                <a:solidFill>
                  <a:srgbClr val="223F6A"/>
                </a:solidFill>
                <a:latin typeface="Montserrat"/>
              </a:rPr>
              <a:t>su</a:t>
            </a:r>
            <a:r>
              <a:rPr lang="en-US" sz="1200" u="none" dirty="0">
                <a:solidFill>
                  <a:srgbClr val="223F6A"/>
                </a:solidFill>
                <a:latin typeface="Montserrat"/>
              </a:rPr>
              <a:t> </a:t>
            </a:r>
            <a:r>
              <a:rPr lang="en-US" sz="1200" u="none" dirty="0" err="1">
                <a:solidFill>
                  <a:srgbClr val="223F6A"/>
                </a:solidFill>
                <a:latin typeface="Montserrat"/>
              </a:rPr>
              <a:t>negocio</a:t>
            </a:r>
            <a:r>
              <a:rPr lang="en-US" sz="1200" u="none" dirty="0">
                <a:solidFill>
                  <a:srgbClr val="223F6A"/>
                </a:solidFill>
                <a:latin typeface="Montserrat"/>
              </a:rPr>
              <a:t>,  </a:t>
            </a:r>
            <a:r>
              <a:rPr lang="en-US" sz="1200" u="none" dirty="0" err="1">
                <a:solidFill>
                  <a:srgbClr val="223F6A"/>
                </a:solidFill>
                <a:latin typeface="Montserrat"/>
              </a:rPr>
              <a:t>avanzar</a:t>
            </a:r>
            <a:r>
              <a:rPr lang="en-US" sz="1200" u="none" dirty="0">
                <a:solidFill>
                  <a:srgbClr val="223F6A"/>
                </a:solidFill>
                <a:latin typeface="Montserrat"/>
              </a:rPr>
              <a:t> </a:t>
            </a:r>
            <a:r>
              <a:rPr lang="en-US" sz="1200" u="none" dirty="0" err="1">
                <a:solidFill>
                  <a:srgbClr val="223F6A"/>
                </a:solidFill>
                <a:latin typeface="Montserrat"/>
              </a:rPr>
              <a:t>en</a:t>
            </a:r>
            <a:r>
              <a:rPr lang="en-US" sz="1200" u="none" dirty="0">
                <a:solidFill>
                  <a:srgbClr val="223F6A"/>
                </a:solidFill>
                <a:latin typeface="Montserrat"/>
              </a:rPr>
              <a:t> sus </a:t>
            </a:r>
            <a:r>
              <a:rPr lang="en-US" sz="1200" u="none" dirty="0" err="1">
                <a:solidFill>
                  <a:srgbClr val="223F6A"/>
                </a:solidFill>
                <a:latin typeface="Montserrat"/>
              </a:rPr>
              <a:t>objetivos</a:t>
            </a:r>
            <a:r>
              <a:rPr lang="en-US" sz="1200" u="none" dirty="0">
                <a:solidFill>
                  <a:srgbClr val="223F6A"/>
                </a:solidFill>
                <a:latin typeface="Montserrat"/>
              </a:rPr>
              <a:t> y </a:t>
            </a:r>
            <a:r>
              <a:rPr lang="en-US" sz="1200" u="none" dirty="0" err="1">
                <a:solidFill>
                  <a:srgbClr val="223F6A"/>
                </a:solidFill>
                <a:latin typeface="Montserrat"/>
              </a:rPr>
              <a:t>superar</a:t>
            </a:r>
            <a:r>
              <a:rPr lang="en-US" sz="1200" u="none" dirty="0">
                <a:solidFill>
                  <a:srgbClr val="223F6A"/>
                </a:solidFill>
                <a:latin typeface="Montserrat"/>
              </a:rPr>
              <a:t> sus </a:t>
            </a:r>
            <a:r>
              <a:rPr lang="en-US" sz="1200" u="none" dirty="0" err="1">
                <a:solidFill>
                  <a:srgbClr val="223F6A"/>
                </a:solidFill>
                <a:latin typeface="Montserrat"/>
              </a:rPr>
              <a:t>expectativas</a:t>
            </a:r>
            <a:r>
              <a:rPr lang="en-US" sz="1200" u="none" dirty="0">
                <a:solidFill>
                  <a:srgbClr val="223F6A"/>
                </a:solidFill>
                <a:latin typeface="Montserrat"/>
              </a:rPr>
              <a:t>.</a:t>
            </a:r>
          </a:p>
        </p:txBody>
      </p:sp>
      <p:sp>
        <p:nvSpPr>
          <p:cNvPr id="14" name="TextBox 14"/>
          <p:cNvSpPr txBox="1"/>
          <p:nvPr/>
        </p:nvSpPr>
        <p:spPr>
          <a:xfrm>
            <a:off x="7022560" y="10183016"/>
            <a:ext cx="270399"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02</a:t>
            </a:r>
          </a:p>
        </p:txBody>
      </p:sp>
      <p:sp>
        <p:nvSpPr>
          <p:cNvPr id="15" name="TextBox 15"/>
          <p:cNvSpPr txBox="1"/>
          <p:nvPr/>
        </p:nvSpPr>
        <p:spPr>
          <a:xfrm>
            <a:off x="407675" y="1182214"/>
            <a:ext cx="5304877" cy="1727589"/>
          </a:xfrm>
          <a:prstGeom prst="rect">
            <a:avLst/>
          </a:prstGeom>
        </p:spPr>
        <p:txBody>
          <a:bodyPr lIns="0" tIns="0" rIns="0" bIns="0" rtlCol="0" anchor="t">
            <a:spAutoFit/>
          </a:bodyPr>
          <a:lstStyle/>
          <a:p>
            <a:pPr algn="just">
              <a:lnSpc>
                <a:spcPts val="1680"/>
              </a:lnSpc>
              <a:spcBef>
                <a:spcPct val="0"/>
              </a:spcBef>
            </a:pPr>
            <a:r>
              <a:rPr lang="en-US" sz="1200" dirty="0" err="1">
                <a:solidFill>
                  <a:srgbClr val="223F6A"/>
                </a:solidFill>
                <a:latin typeface="Montserrat"/>
              </a:rPr>
              <a:t>Somos</a:t>
            </a:r>
            <a:r>
              <a:rPr lang="en-US" sz="1200" dirty="0">
                <a:solidFill>
                  <a:srgbClr val="223F6A"/>
                </a:solidFill>
                <a:latin typeface="Montserrat"/>
              </a:rPr>
              <a:t> </a:t>
            </a:r>
            <a:r>
              <a:rPr lang="en-US" sz="1200" dirty="0" err="1">
                <a:solidFill>
                  <a:srgbClr val="223F6A"/>
                </a:solidFill>
                <a:latin typeface="Montserrat"/>
              </a:rPr>
              <a:t>una</a:t>
            </a:r>
            <a:r>
              <a:rPr lang="en-US" sz="1200" dirty="0">
                <a:solidFill>
                  <a:srgbClr val="223F6A"/>
                </a:solidFill>
                <a:latin typeface="Montserrat"/>
              </a:rPr>
              <a:t> </a:t>
            </a:r>
            <a:r>
              <a:rPr lang="en-US" sz="1200" dirty="0" err="1">
                <a:solidFill>
                  <a:srgbClr val="223F6A"/>
                </a:solidFill>
                <a:latin typeface="Montserrat"/>
              </a:rPr>
              <a:t>Firma</a:t>
            </a:r>
            <a:r>
              <a:rPr lang="en-US" sz="1200" dirty="0">
                <a:solidFill>
                  <a:srgbClr val="223F6A"/>
                </a:solidFill>
                <a:latin typeface="Montserrat"/>
              </a:rPr>
              <a:t> </a:t>
            </a:r>
            <a:r>
              <a:rPr lang="en-US" sz="1200" dirty="0" err="1">
                <a:solidFill>
                  <a:srgbClr val="223F6A"/>
                </a:solidFill>
                <a:latin typeface="Montserrat"/>
              </a:rPr>
              <a:t>Multidisciplinaria</a:t>
            </a:r>
            <a:r>
              <a:rPr lang="en-US" sz="1200" dirty="0">
                <a:solidFill>
                  <a:srgbClr val="223F6A"/>
                </a:solidFill>
                <a:latin typeface="Montserrat"/>
              </a:rPr>
              <a:t> de </a:t>
            </a:r>
            <a:r>
              <a:rPr lang="en-US" sz="1200" dirty="0" err="1">
                <a:solidFill>
                  <a:srgbClr val="223F6A"/>
                </a:solidFill>
                <a:latin typeface="Montserrat"/>
              </a:rPr>
              <a:t>Contadores</a:t>
            </a:r>
            <a:r>
              <a:rPr lang="en-US" sz="1200" dirty="0">
                <a:solidFill>
                  <a:srgbClr val="223F6A"/>
                </a:solidFill>
                <a:latin typeface="Montserrat"/>
              </a:rPr>
              <a:t>, </a:t>
            </a:r>
            <a:r>
              <a:rPr lang="en-US" sz="1200" dirty="0" err="1">
                <a:solidFill>
                  <a:srgbClr val="223F6A"/>
                </a:solidFill>
                <a:latin typeface="Montserrat"/>
              </a:rPr>
              <a:t>Auditores</a:t>
            </a:r>
            <a:r>
              <a:rPr lang="en-US" sz="1200" dirty="0">
                <a:solidFill>
                  <a:srgbClr val="223F6A"/>
                </a:solidFill>
                <a:latin typeface="Montserrat"/>
              </a:rPr>
              <a:t>, Abogados y </a:t>
            </a:r>
            <a:r>
              <a:rPr lang="en-US" sz="1200" dirty="0" err="1">
                <a:solidFill>
                  <a:srgbClr val="223F6A"/>
                </a:solidFill>
                <a:latin typeface="Montserrat"/>
              </a:rPr>
              <a:t>Economistas</a:t>
            </a:r>
            <a:r>
              <a:rPr lang="en-US" sz="1200" dirty="0">
                <a:solidFill>
                  <a:srgbClr val="223F6A"/>
                </a:solidFill>
                <a:latin typeface="Montserrat"/>
              </a:rPr>
              <a:t>  con </a:t>
            </a:r>
            <a:r>
              <a:rPr lang="en-US" sz="1200" dirty="0" err="1">
                <a:solidFill>
                  <a:srgbClr val="223F6A"/>
                </a:solidFill>
                <a:latin typeface="Montserrat"/>
              </a:rPr>
              <a:t>más</a:t>
            </a:r>
            <a:r>
              <a:rPr lang="en-US" sz="1200" dirty="0">
                <a:solidFill>
                  <a:srgbClr val="223F6A"/>
                </a:solidFill>
                <a:latin typeface="Montserrat"/>
              </a:rPr>
              <a:t> de </a:t>
            </a:r>
            <a:r>
              <a:rPr lang="en-US" sz="1200" dirty="0">
                <a:solidFill>
                  <a:srgbClr val="29BBE3"/>
                </a:solidFill>
                <a:latin typeface="Montserrat Bold"/>
              </a:rPr>
              <a:t>25 </a:t>
            </a:r>
            <a:r>
              <a:rPr lang="en-US" sz="1200" dirty="0" err="1">
                <a:solidFill>
                  <a:srgbClr val="29BBE3"/>
                </a:solidFill>
                <a:latin typeface="Montserrat Bold"/>
              </a:rPr>
              <a:t>años</a:t>
            </a:r>
            <a:r>
              <a:rPr lang="en-US" sz="1200" dirty="0">
                <a:solidFill>
                  <a:srgbClr val="29BBE3"/>
                </a:solidFill>
                <a:latin typeface="Montserrat Bold"/>
              </a:rPr>
              <a:t> de </a:t>
            </a:r>
            <a:r>
              <a:rPr lang="en-US" sz="1200" dirty="0" err="1">
                <a:solidFill>
                  <a:srgbClr val="29BBE3"/>
                </a:solidFill>
                <a:latin typeface="Montserrat Bold"/>
              </a:rPr>
              <a:t>experiencia</a:t>
            </a:r>
            <a:r>
              <a:rPr lang="en-US" sz="1200" dirty="0">
                <a:solidFill>
                  <a:srgbClr val="223F6A"/>
                </a:solidFill>
                <a:latin typeface="Montserrat"/>
              </a:rPr>
              <a:t> </a:t>
            </a:r>
            <a:r>
              <a:rPr lang="en-US" sz="1200" dirty="0" err="1">
                <a:solidFill>
                  <a:srgbClr val="223F6A"/>
                </a:solidFill>
                <a:latin typeface="Montserrat"/>
              </a:rPr>
              <a:t>en</a:t>
            </a:r>
            <a:r>
              <a:rPr lang="en-US" sz="1200" dirty="0">
                <a:solidFill>
                  <a:srgbClr val="223F6A"/>
                </a:solidFill>
                <a:latin typeface="Montserrat"/>
              </a:rPr>
              <a:t> </a:t>
            </a:r>
            <a:r>
              <a:rPr lang="en-US" sz="1200" dirty="0" err="1">
                <a:solidFill>
                  <a:srgbClr val="223F6A"/>
                </a:solidFill>
                <a:latin typeface="Montserrat"/>
              </a:rPr>
              <a:t>una</a:t>
            </a:r>
            <a:r>
              <a:rPr lang="en-US" sz="1200" dirty="0">
                <a:solidFill>
                  <a:srgbClr val="223F6A"/>
                </a:solidFill>
                <a:latin typeface="Montserrat"/>
              </a:rPr>
              <a:t> </a:t>
            </a:r>
            <a:r>
              <a:rPr lang="en-US" sz="1200" dirty="0" err="1">
                <a:solidFill>
                  <a:srgbClr val="223F6A"/>
                </a:solidFill>
                <a:latin typeface="Montserrat"/>
              </a:rPr>
              <a:t>amplia</a:t>
            </a:r>
            <a:r>
              <a:rPr lang="en-US" sz="1200" dirty="0">
                <a:solidFill>
                  <a:srgbClr val="223F6A"/>
                </a:solidFill>
                <a:latin typeface="Montserrat"/>
              </a:rPr>
              <a:t> </a:t>
            </a:r>
            <a:r>
              <a:rPr lang="en-US" sz="1200" dirty="0" err="1">
                <a:solidFill>
                  <a:srgbClr val="223F6A"/>
                </a:solidFill>
                <a:latin typeface="Montserrat"/>
              </a:rPr>
              <a:t>gama</a:t>
            </a:r>
            <a:r>
              <a:rPr lang="en-US" sz="1200" dirty="0">
                <a:solidFill>
                  <a:srgbClr val="223F6A"/>
                </a:solidFill>
                <a:latin typeface="Montserrat"/>
              </a:rPr>
              <a:t> de </a:t>
            </a:r>
            <a:r>
              <a:rPr lang="en-US" sz="1200" dirty="0" err="1">
                <a:solidFill>
                  <a:srgbClr val="223F6A"/>
                </a:solidFill>
                <a:latin typeface="Montserrat"/>
              </a:rPr>
              <a:t>servicios</a:t>
            </a:r>
            <a:r>
              <a:rPr lang="en-US" sz="1200" dirty="0">
                <a:solidFill>
                  <a:srgbClr val="223F6A"/>
                </a:solidFill>
                <a:latin typeface="Montserrat"/>
              </a:rPr>
              <a:t> </a:t>
            </a:r>
            <a:r>
              <a:rPr lang="en-US" sz="1200" dirty="0" err="1">
                <a:solidFill>
                  <a:srgbClr val="223F6A"/>
                </a:solidFill>
                <a:latin typeface="Montserrat"/>
              </a:rPr>
              <a:t>profesionales</a:t>
            </a:r>
            <a:r>
              <a:rPr lang="en-US" sz="1200" dirty="0">
                <a:solidFill>
                  <a:srgbClr val="223F6A"/>
                </a:solidFill>
                <a:latin typeface="Montserrat"/>
              </a:rPr>
              <a:t> de  </a:t>
            </a:r>
            <a:r>
              <a:rPr lang="en-US" sz="1200" dirty="0" err="1">
                <a:solidFill>
                  <a:srgbClr val="223F6A"/>
                </a:solidFill>
                <a:latin typeface="Montserrat"/>
              </a:rPr>
              <a:t>Auditoría</a:t>
            </a:r>
            <a:r>
              <a:rPr lang="en-US" sz="1200" dirty="0">
                <a:solidFill>
                  <a:srgbClr val="223F6A"/>
                </a:solidFill>
                <a:latin typeface="Montserrat"/>
              </a:rPr>
              <a:t>, </a:t>
            </a:r>
            <a:r>
              <a:rPr lang="en-US" sz="1200" dirty="0" err="1">
                <a:solidFill>
                  <a:srgbClr val="223F6A"/>
                </a:solidFill>
                <a:latin typeface="Montserrat"/>
              </a:rPr>
              <a:t>Consultoría</a:t>
            </a:r>
            <a:r>
              <a:rPr lang="en-US" sz="1200" dirty="0">
                <a:solidFill>
                  <a:srgbClr val="223F6A"/>
                </a:solidFill>
                <a:latin typeface="Montserrat"/>
              </a:rPr>
              <a:t> e </a:t>
            </a:r>
            <a:r>
              <a:rPr lang="en-US" sz="1200" dirty="0" err="1">
                <a:solidFill>
                  <a:srgbClr val="223F6A"/>
                </a:solidFill>
                <a:latin typeface="Montserrat"/>
              </a:rPr>
              <a:t>Impuestos</a:t>
            </a:r>
            <a:r>
              <a:rPr lang="en-US" sz="1200" dirty="0">
                <a:solidFill>
                  <a:srgbClr val="223F6A"/>
                </a:solidFill>
                <a:latin typeface="Montserrat"/>
              </a:rPr>
              <a:t>.</a:t>
            </a:r>
          </a:p>
          <a:p>
            <a:pPr algn="just">
              <a:lnSpc>
                <a:spcPts val="1680"/>
              </a:lnSpc>
              <a:spcBef>
                <a:spcPct val="0"/>
              </a:spcBef>
            </a:pPr>
            <a:endParaRPr lang="en-US" sz="1200" dirty="0">
              <a:solidFill>
                <a:srgbClr val="223F6A"/>
              </a:solidFill>
              <a:latin typeface="Montserrat"/>
            </a:endParaRPr>
          </a:p>
          <a:p>
            <a:pPr algn="just">
              <a:lnSpc>
                <a:spcPts val="1680"/>
              </a:lnSpc>
              <a:spcBef>
                <a:spcPct val="0"/>
              </a:spcBef>
            </a:pPr>
            <a:r>
              <a:rPr lang="en-US" sz="1200" dirty="0" err="1">
                <a:solidFill>
                  <a:srgbClr val="223F6A"/>
                </a:solidFill>
                <a:latin typeface="Montserrat"/>
              </a:rPr>
              <a:t>Nuestro</a:t>
            </a:r>
            <a:r>
              <a:rPr lang="en-US" sz="1200" dirty="0">
                <a:solidFill>
                  <a:srgbClr val="223F6A"/>
                </a:solidFill>
                <a:latin typeface="Montserrat"/>
              </a:rPr>
              <a:t> alto </a:t>
            </a:r>
            <a:r>
              <a:rPr lang="en-US" sz="1200" dirty="0" err="1">
                <a:solidFill>
                  <a:srgbClr val="223F6A"/>
                </a:solidFill>
                <a:latin typeface="Montserrat"/>
              </a:rPr>
              <a:t>nivel</a:t>
            </a:r>
            <a:r>
              <a:rPr lang="en-US" sz="1200" dirty="0">
                <a:solidFill>
                  <a:srgbClr val="223F6A"/>
                </a:solidFill>
                <a:latin typeface="Montserrat"/>
              </a:rPr>
              <a:t> de </a:t>
            </a:r>
            <a:r>
              <a:rPr lang="en-US" sz="1200" dirty="0" err="1">
                <a:solidFill>
                  <a:srgbClr val="223F6A"/>
                </a:solidFill>
                <a:latin typeface="Montserrat"/>
              </a:rPr>
              <a:t>compromiso</a:t>
            </a:r>
            <a:r>
              <a:rPr lang="en-US" sz="1200" dirty="0">
                <a:solidFill>
                  <a:srgbClr val="223F6A"/>
                </a:solidFill>
                <a:latin typeface="Montserrat"/>
              </a:rPr>
              <a:t> con </a:t>
            </a:r>
            <a:r>
              <a:rPr lang="en-US" sz="1200" dirty="0" err="1">
                <a:solidFill>
                  <a:srgbClr val="223F6A"/>
                </a:solidFill>
                <a:latin typeface="Montserrat"/>
              </a:rPr>
              <a:t>nuestros</a:t>
            </a:r>
            <a:r>
              <a:rPr lang="en-US" sz="1200" dirty="0">
                <a:solidFill>
                  <a:srgbClr val="223F6A"/>
                </a:solidFill>
                <a:latin typeface="Montserrat"/>
              </a:rPr>
              <a:t> </a:t>
            </a:r>
            <a:r>
              <a:rPr lang="en-US" sz="1200" dirty="0" err="1">
                <a:solidFill>
                  <a:srgbClr val="223F6A"/>
                </a:solidFill>
                <a:latin typeface="Montserrat"/>
              </a:rPr>
              <a:t>clientes</a:t>
            </a:r>
            <a:r>
              <a:rPr lang="en-US" sz="1200" dirty="0">
                <a:solidFill>
                  <a:srgbClr val="223F6A"/>
                </a:solidFill>
                <a:latin typeface="Montserrat"/>
              </a:rPr>
              <a:t> y la </a:t>
            </a:r>
            <a:r>
              <a:rPr lang="en-US" sz="1200" dirty="0" err="1">
                <a:solidFill>
                  <a:srgbClr val="223F6A"/>
                </a:solidFill>
                <a:latin typeface="Montserrat"/>
              </a:rPr>
              <a:t>conﬁanza</a:t>
            </a:r>
            <a:r>
              <a:rPr lang="en-US" sz="1200" dirty="0">
                <a:solidFill>
                  <a:srgbClr val="223F6A"/>
                </a:solidFill>
                <a:latin typeface="Montserrat"/>
              </a:rPr>
              <a:t> de </a:t>
            </a:r>
            <a:r>
              <a:rPr lang="en-US" sz="1200" dirty="0" err="1">
                <a:solidFill>
                  <a:srgbClr val="223F6A"/>
                </a:solidFill>
                <a:latin typeface="Montserrat"/>
              </a:rPr>
              <a:t>contar</a:t>
            </a:r>
            <a:r>
              <a:rPr lang="en-US" sz="1200" dirty="0">
                <a:solidFill>
                  <a:srgbClr val="223F6A"/>
                </a:solidFill>
                <a:latin typeface="Montserrat"/>
              </a:rPr>
              <a:t> con </a:t>
            </a:r>
            <a:r>
              <a:rPr lang="en-US" sz="1200" dirty="0" err="1">
                <a:solidFill>
                  <a:srgbClr val="223F6A"/>
                </a:solidFill>
                <a:latin typeface="Montserrat"/>
              </a:rPr>
              <a:t>el</a:t>
            </a:r>
            <a:r>
              <a:rPr lang="en-US" sz="1200" dirty="0">
                <a:solidFill>
                  <a:srgbClr val="223F6A"/>
                </a:solidFill>
                <a:latin typeface="Montserrat"/>
              </a:rPr>
              <a:t>  </a:t>
            </a:r>
            <a:r>
              <a:rPr lang="en-US" sz="1200" dirty="0" err="1">
                <a:solidFill>
                  <a:srgbClr val="223F6A"/>
                </a:solidFill>
                <a:latin typeface="Montserrat"/>
              </a:rPr>
              <a:t>respaldo</a:t>
            </a:r>
            <a:r>
              <a:rPr lang="en-US" sz="1200" dirty="0">
                <a:solidFill>
                  <a:srgbClr val="223F6A"/>
                </a:solidFill>
                <a:latin typeface="Montserrat"/>
              </a:rPr>
              <a:t> de un </a:t>
            </a:r>
            <a:r>
              <a:rPr lang="en-US" sz="1200" dirty="0" err="1">
                <a:solidFill>
                  <a:srgbClr val="223F6A"/>
                </a:solidFill>
                <a:latin typeface="Montserrat"/>
              </a:rPr>
              <a:t>equipo</a:t>
            </a:r>
            <a:r>
              <a:rPr lang="en-US" sz="1200" dirty="0">
                <a:solidFill>
                  <a:srgbClr val="223F6A"/>
                </a:solidFill>
                <a:latin typeface="Montserrat"/>
              </a:rPr>
              <a:t> </a:t>
            </a:r>
            <a:r>
              <a:rPr lang="en-US" sz="1200" dirty="0" err="1">
                <a:solidFill>
                  <a:srgbClr val="223F6A"/>
                </a:solidFill>
                <a:latin typeface="Montserrat"/>
              </a:rPr>
              <a:t>multidisciplinario</a:t>
            </a:r>
            <a:r>
              <a:rPr lang="en-US" sz="1200" dirty="0">
                <a:solidFill>
                  <a:srgbClr val="223F6A"/>
                </a:solidFill>
                <a:latin typeface="Montserrat"/>
              </a:rPr>
              <a:t> </a:t>
            </a:r>
            <a:r>
              <a:rPr lang="en-US" sz="1200" dirty="0" err="1">
                <a:solidFill>
                  <a:srgbClr val="223F6A"/>
                </a:solidFill>
                <a:latin typeface="Montserrat"/>
              </a:rPr>
              <a:t>nos</a:t>
            </a:r>
            <a:r>
              <a:rPr lang="en-US" sz="1200" dirty="0">
                <a:solidFill>
                  <a:srgbClr val="223F6A"/>
                </a:solidFill>
                <a:latin typeface="Montserrat"/>
              </a:rPr>
              <a:t> </a:t>
            </a:r>
            <a:r>
              <a:rPr lang="en-US" sz="1200" dirty="0" err="1">
                <a:solidFill>
                  <a:srgbClr val="223F6A"/>
                </a:solidFill>
                <a:latin typeface="Montserrat"/>
              </a:rPr>
              <a:t>permite</a:t>
            </a:r>
            <a:r>
              <a:rPr lang="en-US" sz="1200" dirty="0">
                <a:solidFill>
                  <a:srgbClr val="223F6A"/>
                </a:solidFill>
                <a:latin typeface="Montserrat"/>
              </a:rPr>
              <a:t> </a:t>
            </a:r>
            <a:r>
              <a:rPr lang="en-US" sz="1200" dirty="0" err="1">
                <a:solidFill>
                  <a:srgbClr val="223F6A"/>
                </a:solidFill>
                <a:latin typeface="Montserrat"/>
              </a:rPr>
              <a:t>brindar</a:t>
            </a:r>
            <a:r>
              <a:rPr lang="en-US" sz="1200" dirty="0">
                <a:solidFill>
                  <a:srgbClr val="223F6A"/>
                </a:solidFill>
                <a:latin typeface="Montserrat"/>
              </a:rPr>
              <a:t> </a:t>
            </a:r>
            <a:r>
              <a:rPr lang="en-US" sz="1200" dirty="0" err="1">
                <a:solidFill>
                  <a:srgbClr val="223F6A"/>
                </a:solidFill>
                <a:latin typeface="Montserrat"/>
              </a:rPr>
              <a:t>servicios</a:t>
            </a:r>
            <a:r>
              <a:rPr lang="en-US" sz="1200" dirty="0">
                <a:solidFill>
                  <a:srgbClr val="223F6A"/>
                </a:solidFill>
                <a:latin typeface="Montserrat"/>
              </a:rPr>
              <a:t> de </a:t>
            </a:r>
            <a:r>
              <a:rPr lang="en-US" sz="1200" dirty="0" err="1">
                <a:solidFill>
                  <a:srgbClr val="223F6A"/>
                </a:solidFill>
                <a:latin typeface="Montserrat"/>
              </a:rPr>
              <a:t>alta</a:t>
            </a:r>
            <a:r>
              <a:rPr lang="en-US" sz="1200" dirty="0">
                <a:solidFill>
                  <a:srgbClr val="223F6A"/>
                </a:solidFill>
                <a:latin typeface="Montserrat"/>
              </a:rPr>
              <a:t> </a:t>
            </a:r>
            <a:r>
              <a:rPr lang="en-US" sz="1200" dirty="0" err="1">
                <a:solidFill>
                  <a:srgbClr val="223F6A"/>
                </a:solidFill>
                <a:latin typeface="Montserrat"/>
              </a:rPr>
              <a:t>calidad</a:t>
            </a:r>
            <a:r>
              <a:rPr lang="en-US" sz="1200" dirty="0">
                <a:solidFill>
                  <a:srgbClr val="223F6A"/>
                </a:solidFill>
                <a:latin typeface="Montserrat"/>
              </a:rPr>
              <a:t> </a:t>
            </a:r>
            <a:r>
              <a:rPr lang="en-US" sz="1200" dirty="0" err="1">
                <a:solidFill>
                  <a:srgbClr val="223F6A"/>
                </a:solidFill>
                <a:latin typeface="Montserrat"/>
              </a:rPr>
              <a:t>como</a:t>
            </a:r>
            <a:r>
              <a:rPr lang="en-US" sz="1200" dirty="0">
                <a:solidFill>
                  <a:srgbClr val="223F6A"/>
                </a:solidFill>
                <a:latin typeface="Montserrat"/>
              </a:rPr>
              <a:t> </a:t>
            </a:r>
            <a:r>
              <a:rPr lang="en-US" sz="1200" dirty="0" err="1">
                <a:solidFill>
                  <a:srgbClr val="223F6A"/>
                </a:solidFill>
                <a:latin typeface="Montserrat"/>
              </a:rPr>
              <a:t>ﬁrma</a:t>
            </a:r>
            <a:r>
              <a:rPr lang="en-US" sz="1200" dirty="0">
                <a:solidFill>
                  <a:srgbClr val="223F6A"/>
                </a:solidFill>
                <a:latin typeface="Montserrat"/>
              </a:rPr>
              <a:t>.</a:t>
            </a:r>
          </a:p>
        </p:txBody>
      </p:sp>
      <p:sp>
        <p:nvSpPr>
          <p:cNvPr id="16" name="TextBox 16"/>
          <p:cNvSpPr txBox="1"/>
          <p:nvPr/>
        </p:nvSpPr>
        <p:spPr>
          <a:xfrm>
            <a:off x="407675" y="717900"/>
            <a:ext cx="3142589"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¿QUIÉNES SOMOS?</a:t>
            </a:r>
          </a:p>
        </p:txBody>
      </p:sp>
      <p:sp>
        <p:nvSpPr>
          <p:cNvPr id="17" name="TextBox 17"/>
          <p:cNvSpPr txBox="1"/>
          <p:nvPr/>
        </p:nvSpPr>
        <p:spPr>
          <a:xfrm>
            <a:off x="407675" y="3472963"/>
            <a:ext cx="5468938" cy="833681"/>
          </a:xfrm>
          <a:prstGeom prst="rect">
            <a:avLst/>
          </a:prstGeom>
        </p:spPr>
        <p:txBody>
          <a:bodyPr lIns="0" tIns="0" rIns="0" bIns="0" rtlCol="0" anchor="t">
            <a:spAutoFit/>
          </a:bodyPr>
          <a:lstStyle/>
          <a:p>
            <a:pPr>
              <a:lnSpc>
                <a:spcPts val="3399"/>
              </a:lnSpc>
            </a:pPr>
            <a:r>
              <a:rPr lang="en-US" sz="2427">
                <a:solidFill>
                  <a:srgbClr val="29BBE3"/>
                </a:solidFill>
                <a:latin typeface="Montserrat ExtraBold" pitchFamily="2" charset="0"/>
              </a:rPr>
              <a:t>FIRMA MIEMBRO DE </a:t>
            </a:r>
          </a:p>
          <a:p>
            <a:pPr>
              <a:lnSpc>
                <a:spcPts val="3399"/>
              </a:lnSpc>
              <a:spcBef>
                <a:spcPct val="0"/>
              </a:spcBef>
            </a:pPr>
            <a:r>
              <a:rPr lang="en-US" sz="2427">
                <a:solidFill>
                  <a:srgbClr val="29BBE3"/>
                </a:solidFill>
                <a:latin typeface="Montserrat ExtraBold" pitchFamily="2" charset="0"/>
              </a:rPr>
              <a:t>GENEVA GROUP INTERNATIONAL</a:t>
            </a:r>
          </a:p>
        </p:txBody>
      </p:sp>
      <p:sp>
        <p:nvSpPr>
          <p:cNvPr id="18" name="TextBox 18"/>
          <p:cNvSpPr txBox="1"/>
          <p:nvPr/>
        </p:nvSpPr>
        <p:spPr>
          <a:xfrm>
            <a:off x="407675" y="7492610"/>
            <a:ext cx="6126291" cy="405056"/>
          </a:xfrm>
          <a:prstGeom prst="rect">
            <a:avLst/>
          </a:prstGeom>
        </p:spPr>
        <p:txBody>
          <a:bodyPr lIns="0" tIns="0" rIns="0" bIns="0" rtlCol="0" anchor="t">
            <a:spAutoFit/>
          </a:bodyPr>
          <a:lstStyle/>
          <a:p>
            <a:pPr>
              <a:lnSpc>
                <a:spcPts val="3399"/>
              </a:lnSpc>
              <a:spcBef>
                <a:spcPct val="0"/>
              </a:spcBef>
            </a:pPr>
            <a:r>
              <a:rPr lang="en-US" sz="2427" dirty="0">
                <a:solidFill>
                  <a:srgbClr val="29BBE3"/>
                </a:solidFill>
                <a:latin typeface="Montserrat ExtraBold" pitchFamily="2" charset="0"/>
              </a:rPr>
              <a:t>FIRMA SOCIA DE TPC GROUP</a:t>
            </a:r>
          </a:p>
        </p:txBody>
      </p:sp>
      <p:sp>
        <p:nvSpPr>
          <p:cNvPr id="19" name="TextBox 19"/>
          <p:cNvSpPr txBox="1"/>
          <p:nvPr/>
        </p:nvSpPr>
        <p:spPr>
          <a:xfrm>
            <a:off x="407675" y="8025107"/>
            <a:ext cx="5377351" cy="1073564"/>
          </a:xfrm>
          <a:prstGeom prst="rect">
            <a:avLst/>
          </a:prstGeom>
        </p:spPr>
        <p:txBody>
          <a:bodyPr lIns="0" tIns="0" rIns="0" bIns="0" rtlCol="0" anchor="t">
            <a:spAutoFit/>
          </a:bodyPr>
          <a:lstStyle/>
          <a:p>
            <a:pPr marL="0" lvl="0" indent="0" algn="just">
              <a:lnSpc>
                <a:spcPts val="1680"/>
              </a:lnSpc>
              <a:spcBef>
                <a:spcPct val="0"/>
              </a:spcBef>
            </a:pPr>
            <a:r>
              <a:rPr lang="en-US" sz="1200" u="none" dirty="0">
                <a:solidFill>
                  <a:srgbClr val="223F6A"/>
                </a:solidFill>
                <a:latin typeface="Montserrat"/>
              </a:rPr>
              <a:t>TPC Group es una </a:t>
            </a:r>
            <a:r>
              <a:rPr lang="en-US" sz="1200" u="none" dirty="0" err="1">
                <a:solidFill>
                  <a:srgbClr val="223F6A"/>
                </a:solidFill>
                <a:latin typeface="Montserrat"/>
              </a:rPr>
              <a:t>Firma</a:t>
            </a:r>
            <a:r>
              <a:rPr lang="en-US" sz="1200" u="none" dirty="0">
                <a:solidFill>
                  <a:srgbClr val="223F6A"/>
                </a:solidFill>
                <a:latin typeface="Montserrat"/>
              </a:rPr>
              <a:t> global de </a:t>
            </a:r>
            <a:r>
              <a:rPr lang="en-US" sz="1200" u="none" dirty="0" err="1">
                <a:solidFill>
                  <a:srgbClr val="223F6A"/>
                </a:solidFill>
                <a:latin typeface="Montserrat"/>
              </a:rPr>
              <a:t>consultoría</a:t>
            </a:r>
            <a:r>
              <a:rPr lang="en-US" sz="1200" u="none" dirty="0">
                <a:solidFill>
                  <a:srgbClr val="223F6A"/>
                </a:solidFill>
                <a:latin typeface="Montserrat"/>
              </a:rPr>
              <a:t> </a:t>
            </a:r>
            <a:r>
              <a:rPr lang="en-US" sz="1200" u="none" dirty="0" err="1">
                <a:solidFill>
                  <a:srgbClr val="223F6A"/>
                </a:solidFill>
                <a:latin typeface="Montserrat"/>
              </a:rPr>
              <a:t>en</a:t>
            </a:r>
            <a:r>
              <a:rPr lang="en-US" sz="1200" u="none" dirty="0">
                <a:solidFill>
                  <a:srgbClr val="223F6A"/>
                </a:solidFill>
                <a:latin typeface="Montserrat"/>
              </a:rPr>
              <a:t> </a:t>
            </a:r>
            <a:r>
              <a:rPr lang="en-US" sz="1200" u="none" dirty="0" err="1">
                <a:solidFill>
                  <a:srgbClr val="223F6A"/>
                </a:solidFill>
                <a:latin typeface="Montserrat"/>
              </a:rPr>
              <a:t>precios</a:t>
            </a:r>
            <a:r>
              <a:rPr lang="en-US" sz="1200" u="none" dirty="0">
                <a:solidFill>
                  <a:srgbClr val="223F6A"/>
                </a:solidFill>
                <a:latin typeface="Montserrat"/>
              </a:rPr>
              <a:t> de </a:t>
            </a:r>
            <a:r>
              <a:rPr lang="en-US" sz="1200" u="none" dirty="0" err="1">
                <a:solidFill>
                  <a:srgbClr val="223F6A"/>
                </a:solidFill>
                <a:latin typeface="Montserrat"/>
              </a:rPr>
              <a:t>transferencia</a:t>
            </a:r>
            <a:r>
              <a:rPr lang="en-US" sz="1200" u="none" dirty="0">
                <a:solidFill>
                  <a:srgbClr val="223F6A"/>
                </a:solidFill>
                <a:latin typeface="Montserrat"/>
              </a:rPr>
              <a:t> y  </a:t>
            </a:r>
            <a:r>
              <a:rPr lang="en-US" sz="1200" u="none" dirty="0" err="1">
                <a:solidFill>
                  <a:srgbClr val="223F6A"/>
                </a:solidFill>
                <a:latin typeface="Montserrat"/>
              </a:rPr>
              <a:t>valorizaciones</a:t>
            </a:r>
            <a:r>
              <a:rPr lang="en-US" sz="1200" u="none" dirty="0">
                <a:solidFill>
                  <a:srgbClr val="223F6A"/>
                </a:solidFill>
                <a:latin typeface="Montserrat"/>
              </a:rPr>
              <a:t> con </a:t>
            </a:r>
            <a:r>
              <a:rPr lang="en-US" sz="1200" u="none" dirty="0" err="1">
                <a:solidFill>
                  <a:srgbClr val="223F6A"/>
                </a:solidFill>
                <a:latin typeface="Montserrat"/>
              </a:rPr>
              <a:t>presencia</a:t>
            </a:r>
            <a:r>
              <a:rPr lang="en-US" sz="1200" u="none" dirty="0">
                <a:solidFill>
                  <a:srgbClr val="223F6A"/>
                </a:solidFill>
                <a:latin typeface="Montserrat"/>
              </a:rPr>
              <a:t> </a:t>
            </a:r>
            <a:r>
              <a:rPr lang="en-US" sz="1200" u="none" dirty="0" err="1">
                <a:solidFill>
                  <a:srgbClr val="223F6A"/>
                </a:solidFill>
                <a:latin typeface="Montserrat"/>
              </a:rPr>
              <a:t>en</a:t>
            </a:r>
            <a:r>
              <a:rPr lang="en-US" sz="1200" u="none" dirty="0">
                <a:solidFill>
                  <a:srgbClr val="223F6A"/>
                </a:solidFill>
                <a:latin typeface="Montserrat"/>
              </a:rPr>
              <a:t> 20 </a:t>
            </a:r>
            <a:r>
              <a:rPr lang="en-US" sz="1200" u="none" dirty="0" err="1">
                <a:solidFill>
                  <a:srgbClr val="223F6A"/>
                </a:solidFill>
                <a:latin typeface="Montserrat"/>
              </a:rPr>
              <a:t>países</a:t>
            </a:r>
            <a:r>
              <a:rPr lang="en-US" sz="1200" u="none" dirty="0">
                <a:solidFill>
                  <a:srgbClr val="223F6A"/>
                </a:solidFill>
                <a:latin typeface="Montserrat"/>
              </a:rPr>
              <a:t>, </a:t>
            </a:r>
            <a:r>
              <a:rPr lang="en-US" sz="1200" u="none" dirty="0" err="1">
                <a:solidFill>
                  <a:srgbClr val="223F6A"/>
                </a:solidFill>
                <a:latin typeface="Montserrat"/>
              </a:rPr>
              <a:t>nominada</a:t>
            </a:r>
            <a:r>
              <a:rPr lang="en-US" sz="1200" u="none" dirty="0">
                <a:solidFill>
                  <a:srgbClr val="223F6A"/>
                </a:solidFill>
                <a:latin typeface="Montserrat"/>
              </a:rPr>
              <a:t> por la </a:t>
            </a:r>
            <a:r>
              <a:rPr lang="en-US" sz="1200" u="none" dirty="0" err="1">
                <a:solidFill>
                  <a:srgbClr val="223F6A"/>
                </a:solidFill>
                <a:latin typeface="Montserrat"/>
              </a:rPr>
              <a:t>caliﬁcadora</a:t>
            </a:r>
            <a:r>
              <a:rPr lang="en-US" sz="1200" u="none" dirty="0">
                <a:solidFill>
                  <a:srgbClr val="223F6A"/>
                </a:solidFill>
                <a:latin typeface="Montserrat"/>
              </a:rPr>
              <a:t> Leaders  League </a:t>
            </a:r>
            <a:r>
              <a:rPr lang="en-US" sz="1200" u="none" dirty="0" err="1">
                <a:solidFill>
                  <a:srgbClr val="223F6A"/>
                </a:solidFill>
                <a:latin typeface="Montserrat"/>
              </a:rPr>
              <a:t>como</a:t>
            </a:r>
            <a:r>
              <a:rPr lang="en-US" sz="1200" u="none" dirty="0">
                <a:solidFill>
                  <a:srgbClr val="223F6A"/>
                </a:solidFill>
                <a:latin typeface="Montserrat"/>
              </a:rPr>
              <a:t> "Excellent Firm " 2025 </a:t>
            </a:r>
            <a:r>
              <a:rPr lang="en-US" sz="1200" u="none" dirty="0" err="1">
                <a:solidFill>
                  <a:srgbClr val="223F6A"/>
                </a:solidFill>
                <a:latin typeface="Montserrat"/>
              </a:rPr>
              <a:t>en</a:t>
            </a:r>
            <a:r>
              <a:rPr lang="en-US" sz="1200" u="none" dirty="0">
                <a:solidFill>
                  <a:srgbClr val="223F6A"/>
                </a:solidFill>
                <a:latin typeface="Montserrat"/>
              </a:rPr>
              <a:t> Transfer Pricing y </a:t>
            </a:r>
            <a:r>
              <a:rPr lang="en-US" sz="1200" u="none" dirty="0" err="1">
                <a:solidFill>
                  <a:srgbClr val="223F6A"/>
                </a:solidFill>
                <a:latin typeface="Montserrat"/>
              </a:rPr>
              <a:t>considerada</a:t>
            </a:r>
            <a:r>
              <a:rPr lang="en-US" sz="1200" u="none" dirty="0">
                <a:solidFill>
                  <a:srgbClr val="223F6A"/>
                </a:solidFill>
                <a:latin typeface="Montserrat"/>
              </a:rPr>
              <a:t> por World TP  </a:t>
            </a:r>
            <a:r>
              <a:rPr lang="en-US" sz="1200" u="none" dirty="0" err="1">
                <a:solidFill>
                  <a:srgbClr val="223F6A"/>
                </a:solidFill>
                <a:latin typeface="Montserrat"/>
              </a:rPr>
              <a:t>como</a:t>
            </a:r>
            <a:r>
              <a:rPr lang="en-US" sz="1200" u="none" dirty="0">
                <a:solidFill>
                  <a:srgbClr val="223F6A"/>
                </a:solidFill>
                <a:latin typeface="Montserrat"/>
              </a:rPr>
              <a:t> </a:t>
            </a:r>
            <a:r>
              <a:rPr lang="en-US" sz="1200" u="none" dirty="0" err="1">
                <a:solidFill>
                  <a:srgbClr val="223F6A"/>
                </a:solidFill>
                <a:latin typeface="Montserrat"/>
              </a:rPr>
              <a:t>Firma</a:t>
            </a:r>
            <a:r>
              <a:rPr lang="en-US" sz="1200" u="none" dirty="0">
                <a:solidFill>
                  <a:srgbClr val="223F6A"/>
                </a:solidFill>
                <a:latin typeface="Montserrat"/>
              </a:rPr>
              <a:t> </a:t>
            </a:r>
            <a:r>
              <a:rPr lang="en-US" sz="1200" u="none" dirty="0" err="1">
                <a:solidFill>
                  <a:srgbClr val="223F6A"/>
                </a:solidFill>
                <a:latin typeface="Montserrat"/>
              </a:rPr>
              <a:t>reconocida</a:t>
            </a:r>
            <a:r>
              <a:rPr lang="en-US" sz="1200" u="none" dirty="0">
                <a:solidFill>
                  <a:srgbClr val="223F6A"/>
                </a:solidFill>
                <a:latin typeface="Montserrat"/>
              </a:rPr>
              <a:t> </a:t>
            </a:r>
            <a:r>
              <a:rPr lang="en-US" sz="1200" u="none" dirty="0" err="1">
                <a:solidFill>
                  <a:srgbClr val="223F6A"/>
                </a:solidFill>
                <a:latin typeface="Montserrat"/>
              </a:rPr>
              <a:t>en</a:t>
            </a:r>
            <a:r>
              <a:rPr lang="en-US" sz="1200" u="none" dirty="0">
                <a:solidFill>
                  <a:srgbClr val="223F6A"/>
                </a:solidFill>
                <a:latin typeface="Montserrat"/>
              </a:rPr>
              <a:t> los </a:t>
            </a:r>
            <a:r>
              <a:rPr lang="en-US" sz="1200" u="none" dirty="0" err="1">
                <a:solidFill>
                  <a:srgbClr val="223F6A"/>
                </a:solidFill>
                <a:latin typeface="Montserrat"/>
              </a:rPr>
              <a:t>países</a:t>
            </a:r>
            <a:r>
              <a:rPr lang="en-US" sz="1200" u="none" dirty="0">
                <a:solidFill>
                  <a:srgbClr val="223F6A"/>
                </a:solidFill>
                <a:latin typeface="Montserrat"/>
              </a:rPr>
              <a:t> </a:t>
            </a:r>
            <a:r>
              <a:rPr lang="en-US" sz="1200" u="none" dirty="0" err="1">
                <a:solidFill>
                  <a:srgbClr val="223F6A"/>
                </a:solidFill>
                <a:latin typeface="Montserrat"/>
              </a:rPr>
              <a:t>donde</a:t>
            </a:r>
            <a:r>
              <a:rPr lang="en-US" sz="1200" u="none" dirty="0">
                <a:solidFill>
                  <a:srgbClr val="223F6A"/>
                </a:solidFill>
                <a:latin typeface="Montserrat"/>
              </a:rPr>
              <a:t> </a:t>
            </a:r>
            <a:r>
              <a:rPr lang="en-US" sz="1200" u="none" dirty="0" err="1">
                <a:solidFill>
                  <a:srgbClr val="223F6A"/>
                </a:solidFill>
                <a:latin typeface="Montserrat"/>
              </a:rPr>
              <a:t>tenemos</a:t>
            </a:r>
            <a:r>
              <a:rPr lang="en-US" sz="1200" u="none" dirty="0">
                <a:solidFill>
                  <a:srgbClr val="223F6A"/>
                </a:solidFill>
                <a:latin typeface="Montserrat"/>
              </a:rPr>
              <a:t> </a:t>
            </a:r>
            <a:r>
              <a:rPr lang="en-US" sz="1200" u="none" dirty="0" err="1">
                <a:solidFill>
                  <a:srgbClr val="223F6A"/>
                </a:solidFill>
                <a:latin typeface="Montserrat"/>
              </a:rPr>
              <a:t>operaciones</a:t>
            </a:r>
            <a:r>
              <a:rPr lang="en-US" sz="1200" u="none" dirty="0">
                <a:solidFill>
                  <a:srgbClr val="223F6A"/>
                </a:solidFill>
                <a:latin typeface="Montserrat"/>
              </a:rPr>
              <a:t>.</a:t>
            </a:r>
          </a:p>
        </p:txBody>
      </p:sp>
      <p:grpSp>
        <p:nvGrpSpPr>
          <p:cNvPr id="20" name="Group 20"/>
          <p:cNvGrpSpPr/>
          <p:nvPr/>
        </p:nvGrpSpPr>
        <p:grpSpPr>
          <a:xfrm>
            <a:off x="0" y="-30900"/>
            <a:ext cx="7560000" cy="250625"/>
            <a:chOff x="0" y="0"/>
            <a:chExt cx="2709333" cy="78745"/>
          </a:xfrm>
        </p:grpSpPr>
        <p:sp>
          <p:nvSpPr>
            <p:cNvPr id="21" name="Freeform 2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22" name="TextBox 2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26" name="Imagen 25">
            <a:extLst>
              <a:ext uri="{FF2B5EF4-FFF2-40B4-BE49-F238E27FC236}">
                <a16:creationId xmlns:a16="http://schemas.microsoft.com/office/drawing/2014/main" id="{1460910F-CDAF-4D0D-B5E8-C79ED6599F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áfico 29">
            <a:extLst>
              <a:ext uri="{FF2B5EF4-FFF2-40B4-BE49-F238E27FC236}">
                <a16:creationId xmlns:a16="http://schemas.microsoft.com/office/drawing/2014/main" id="{26B139DD-C729-4A12-8D3F-DF435DA072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5" name="Group 5"/>
          <p:cNvGrpSpPr/>
          <p:nvPr/>
        </p:nvGrpSpPr>
        <p:grpSpPr>
          <a:xfrm>
            <a:off x="6950053" y="10106294"/>
            <a:ext cx="415413" cy="415413"/>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pic>
        <p:nvPicPr>
          <p:cNvPr id="8" name="Picture 8"/>
          <p:cNvPicPr>
            <a:picLocks noChangeAspect="1"/>
          </p:cNvPicPr>
          <p:nvPr/>
        </p:nvPicPr>
        <p:blipFill>
          <a:blip r:embed="rId4">
            <a:alphaModFix amt="75000"/>
          </a:blip>
          <a:srcRect l="37110" r="13391"/>
          <a:stretch>
            <a:fillRect/>
          </a:stretch>
        </p:blipFill>
        <p:spPr>
          <a:xfrm>
            <a:off x="0" y="0"/>
            <a:ext cx="7560000" cy="9736751"/>
          </a:xfrm>
          <a:prstGeom prst="rect">
            <a:avLst/>
          </a:prstGeom>
        </p:spPr>
      </p:pic>
      <p:grpSp>
        <p:nvGrpSpPr>
          <p:cNvPr id="9" name="Group 9"/>
          <p:cNvGrpSpPr/>
          <p:nvPr/>
        </p:nvGrpSpPr>
        <p:grpSpPr>
          <a:xfrm>
            <a:off x="391165" y="2347718"/>
            <a:ext cx="6666835" cy="6808981"/>
            <a:chOff x="0" y="0"/>
            <a:chExt cx="2504417" cy="663577"/>
          </a:xfrm>
        </p:grpSpPr>
        <p:sp>
          <p:nvSpPr>
            <p:cNvPr id="10" name="Freeform 10"/>
            <p:cNvSpPr/>
            <p:nvPr/>
          </p:nvSpPr>
          <p:spPr>
            <a:xfrm>
              <a:off x="0" y="0"/>
              <a:ext cx="2504417" cy="663577"/>
            </a:xfrm>
            <a:custGeom>
              <a:avLst/>
              <a:gdLst/>
              <a:ahLst/>
              <a:cxnLst/>
              <a:rect l="l" t="t" r="r" b="b"/>
              <a:pathLst>
                <a:path w="2504417" h="663577">
                  <a:moveTo>
                    <a:pt x="0" y="0"/>
                  </a:moveTo>
                  <a:lnTo>
                    <a:pt x="2504417" y="0"/>
                  </a:lnTo>
                  <a:lnTo>
                    <a:pt x="2504417" y="663577"/>
                  </a:lnTo>
                  <a:lnTo>
                    <a:pt x="0" y="663577"/>
                  </a:lnTo>
                  <a:close/>
                </a:path>
              </a:pathLst>
            </a:custGeom>
            <a:solidFill>
              <a:srgbClr val="FFFFFF"/>
            </a:solidFill>
            <a:ln w="9525">
              <a:solidFill>
                <a:srgbClr val="272E50"/>
              </a:solidFill>
            </a:ln>
          </p:spPr>
          <p:txBody>
            <a:bodyPr/>
            <a:lstStyle/>
            <a:p>
              <a:endParaRPr lang="es-PE"/>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0" y="9723475"/>
            <a:ext cx="7560000" cy="219725"/>
            <a:chOff x="0" y="0"/>
            <a:chExt cx="2709333" cy="78745"/>
          </a:xfrm>
        </p:grpSpPr>
        <p:sp>
          <p:nvSpPr>
            <p:cNvPr id="13" name="Freeform 13"/>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16" name="Picture 16" descr="Logotipo&#10;&#10;El contenido generado por IA puede ser incorrecto.">
            <a:hlinkClick r:id="rId5" tooltip="https://www.leadersleague.com/es/rankings/asesores-para-direcciones-financieras-auditores-asesores-financieros-clasificacion-2023-auditor-y-asesor-contables-peru"/>
          </p:cNvPr>
          <p:cNvPicPr>
            <a:picLocks noChangeAspect="1"/>
          </p:cNvPicPr>
          <p:nvPr/>
        </p:nvPicPr>
        <p:blipFill>
          <a:blip r:embed="rId6"/>
          <a:srcRect/>
          <a:stretch/>
        </p:blipFill>
        <p:spPr>
          <a:xfrm>
            <a:off x="5409674" y="3067003"/>
            <a:ext cx="1518124" cy="1525153"/>
          </a:xfrm>
          <a:prstGeom prst="rect">
            <a:avLst/>
          </a:prstGeom>
        </p:spPr>
      </p:pic>
      <p:grpSp>
        <p:nvGrpSpPr>
          <p:cNvPr id="17" name="Group 17"/>
          <p:cNvGrpSpPr/>
          <p:nvPr/>
        </p:nvGrpSpPr>
        <p:grpSpPr>
          <a:xfrm>
            <a:off x="0" y="0"/>
            <a:ext cx="7560000" cy="219725"/>
            <a:chOff x="0" y="0"/>
            <a:chExt cx="2709333" cy="78745"/>
          </a:xfrm>
        </p:grpSpPr>
        <p:sp>
          <p:nvSpPr>
            <p:cNvPr id="18" name="Freeform 18"/>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9" name="TextBox 19"/>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26" name="Group 26"/>
          <p:cNvGrpSpPr/>
          <p:nvPr/>
        </p:nvGrpSpPr>
        <p:grpSpPr>
          <a:xfrm rot="-5400000">
            <a:off x="3256989" y="-2559777"/>
            <a:ext cx="851488" cy="7365466"/>
            <a:chOff x="0" y="0"/>
            <a:chExt cx="660400" cy="5938990"/>
          </a:xfrm>
        </p:grpSpPr>
        <p:sp>
          <p:nvSpPr>
            <p:cNvPr id="27" name="Freeform 27"/>
            <p:cNvSpPr/>
            <p:nvPr/>
          </p:nvSpPr>
          <p:spPr>
            <a:xfrm>
              <a:off x="0" y="0"/>
              <a:ext cx="660400" cy="5938990"/>
            </a:xfrm>
            <a:custGeom>
              <a:avLst/>
              <a:gdLst/>
              <a:ahLst/>
              <a:cxnLst/>
              <a:rect l="l" t="t" r="r" b="b"/>
              <a:pathLst>
                <a:path w="660400" h="5938990">
                  <a:moveTo>
                    <a:pt x="220252" y="5919921"/>
                  </a:moveTo>
                  <a:cubicBezTo>
                    <a:pt x="254109" y="5931435"/>
                    <a:pt x="292600" y="5938990"/>
                    <a:pt x="330378" y="5938990"/>
                  </a:cubicBezTo>
                  <a:cubicBezTo>
                    <a:pt x="368157" y="5938990"/>
                    <a:pt x="404509" y="5932513"/>
                    <a:pt x="438009" y="5920999"/>
                  </a:cubicBezTo>
                  <a:cubicBezTo>
                    <a:pt x="438723" y="5920640"/>
                    <a:pt x="439435" y="5920640"/>
                    <a:pt x="440148" y="5920280"/>
                  </a:cubicBezTo>
                  <a:cubicBezTo>
                    <a:pt x="565955" y="5874225"/>
                    <a:pt x="658618" y="5752611"/>
                    <a:pt x="660400" y="5496621"/>
                  </a:cubicBezTo>
                  <a:lnTo>
                    <a:pt x="660400" y="0"/>
                  </a:lnTo>
                  <a:lnTo>
                    <a:pt x="0" y="0"/>
                  </a:lnTo>
                  <a:lnTo>
                    <a:pt x="0" y="5492542"/>
                  </a:lnTo>
                  <a:cubicBezTo>
                    <a:pt x="1782" y="5753330"/>
                    <a:pt x="93019" y="5874945"/>
                    <a:pt x="220252" y="5919921"/>
                  </a:cubicBezTo>
                  <a:close/>
                </a:path>
              </a:pathLst>
            </a:custGeom>
            <a:solidFill>
              <a:srgbClr val="FFFFFF"/>
            </a:solidFill>
          </p:spPr>
          <p:txBody>
            <a:bodyPr/>
            <a:lstStyle/>
            <a:p>
              <a:endParaRPr lang="es-PE"/>
            </a:p>
          </p:txBody>
        </p:sp>
        <p:sp>
          <p:nvSpPr>
            <p:cNvPr id="28" name="TextBox 28"/>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31" name="TextBox 31"/>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u="none">
                <a:solidFill>
                  <a:srgbClr val="272E50"/>
                </a:solidFill>
                <a:latin typeface="Montserrat Bold"/>
              </a:rPr>
              <a:t>03</a:t>
            </a:r>
          </a:p>
        </p:txBody>
      </p:sp>
      <p:sp>
        <p:nvSpPr>
          <p:cNvPr id="32" name="TextBox 32"/>
          <p:cNvSpPr txBox="1"/>
          <p:nvPr/>
        </p:nvSpPr>
        <p:spPr>
          <a:xfrm>
            <a:off x="724506" y="2758009"/>
            <a:ext cx="4420984" cy="2381614"/>
          </a:xfrm>
          <a:prstGeom prst="rect">
            <a:avLst/>
          </a:prstGeom>
        </p:spPr>
        <p:txBody>
          <a:bodyPr wrap="square" lIns="0" tIns="0" rIns="0" bIns="0" rtlCol="0" anchor="t">
            <a:spAutoFit/>
          </a:bodyPr>
          <a:lstStyle/>
          <a:p>
            <a:pPr marL="0" lvl="0" indent="0" algn="just">
              <a:lnSpc>
                <a:spcPts val="1680"/>
              </a:lnSpc>
              <a:spcBef>
                <a:spcPct val="0"/>
              </a:spcBef>
            </a:pPr>
            <a:r>
              <a:rPr lang="en-US" sz="1200" u="none" dirty="0">
                <a:solidFill>
                  <a:srgbClr val="223F6A"/>
                </a:solidFill>
                <a:latin typeface="Montserrat"/>
              </a:rPr>
              <a:t>Leaders League, </a:t>
            </a:r>
            <a:r>
              <a:rPr lang="en-US" sz="1200" u="none" dirty="0" err="1">
                <a:solidFill>
                  <a:srgbClr val="223F6A"/>
                </a:solidFill>
                <a:latin typeface="Montserrat"/>
              </a:rPr>
              <a:t>calificadora</a:t>
            </a:r>
            <a:r>
              <a:rPr lang="en-US" sz="1200" u="none" dirty="0">
                <a:solidFill>
                  <a:srgbClr val="223F6A"/>
                </a:solidFill>
                <a:latin typeface="Montserrat"/>
              </a:rPr>
              <a:t> </a:t>
            </a:r>
            <a:r>
              <a:rPr lang="en-US" sz="1200" u="none" dirty="0" err="1">
                <a:solidFill>
                  <a:srgbClr val="223F6A"/>
                </a:solidFill>
                <a:latin typeface="Montserrat"/>
              </a:rPr>
              <a:t>francesa</a:t>
            </a:r>
            <a:r>
              <a:rPr lang="en-US" sz="1200" u="none" dirty="0">
                <a:solidFill>
                  <a:srgbClr val="223F6A"/>
                </a:solidFill>
                <a:latin typeface="Montserrat"/>
              </a:rPr>
              <a:t>, ha </a:t>
            </a:r>
            <a:r>
              <a:rPr lang="en-US" sz="1200" u="none" dirty="0" err="1">
                <a:solidFill>
                  <a:srgbClr val="223F6A"/>
                </a:solidFill>
                <a:latin typeface="Montserrat"/>
              </a:rPr>
              <a:t>reconocido</a:t>
            </a:r>
            <a:r>
              <a:rPr lang="en-US" sz="1200" u="none" dirty="0">
                <a:solidFill>
                  <a:srgbClr val="223F6A"/>
                </a:solidFill>
                <a:latin typeface="Montserrat"/>
              </a:rPr>
              <a:t> a VAG Global </a:t>
            </a:r>
            <a:r>
              <a:rPr lang="en-US" sz="1200" u="none" dirty="0" err="1">
                <a:solidFill>
                  <a:srgbClr val="223F6A"/>
                </a:solidFill>
                <a:latin typeface="Montserrat"/>
              </a:rPr>
              <a:t>en</a:t>
            </a:r>
            <a:r>
              <a:rPr lang="en-US" sz="1200" u="none" dirty="0">
                <a:solidFill>
                  <a:srgbClr val="223F6A"/>
                </a:solidFill>
                <a:latin typeface="Montserrat"/>
              </a:rPr>
              <a:t> </a:t>
            </a:r>
            <a:r>
              <a:rPr lang="en-US" sz="1200" u="none" dirty="0" err="1">
                <a:solidFill>
                  <a:srgbClr val="223F6A"/>
                </a:solidFill>
                <a:latin typeface="Montserrat"/>
              </a:rPr>
              <a:t>su</a:t>
            </a:r>
            <a:r>
              <a:rPr lang="en-US" sz="1200" u="none" dirty="0">
                <a:solidFill>
                  <a:srgbClr val="223F6A"/>
                </a:solidFill>
                <a:latin typeface="Montserrat"/>
              </a:rPr>
              <a:t> Ranking </a:t>
            </a:r>
            <a:r>
              <a:rPr lang="en-US" sz="1200" dirty="0">
                <a:solidFill>
                  <a:srgbClr val="223F6A"/>
                </a:solidFill>
                <a:latin typeface="Montserrat"/>
              </a:rPr>
              <a:t>2026</a:t>
            </a:r>
            <a:r>
              <a:rPr lang="en-US" sz="1200" u="none" dirty="0">
                <a:solidFill>
                  <a:srgbClr val="223F6A"/>
                </a:solidFill>
                <a:latin typeface="Montserrat"/>
              </a:rPr>
              <a:t> </a:t>
            </a:r>
            <a:r>
              <a:rPr lang="en-US" sz="1200" u="none" dirty="0" err="1">
                <a:solidFill>
                  <a:srgbClr val="223F6A"/>
                </a:solidFill>
                <a:latin typeface="Montserrat"/>
              </a:rPr>
              <a:t>como</a:t>
            </a:r>
            <a:r>
              <a:rPr lang="en-US" sz="1200" u="none" dirty="0">
                <a:solidFill>
                  <a:srgbClr val="223F6A"/>
                </a:solidFill>
                <a:latin typeface="Montserrat"/>
              </a:rPr>
              <a:t> </a:t>
            </a:r>
            <a:r>
              <a:rPr lang="en-US" sz="1200" u="none" dirty="0" err="1">
                <a:solidFill>
                  <a:srgbClr val="223F6A"/>
                </a:solidFill>
                <a:latin typeface="Montserrat"/>
              </a:rPr>
              <a:t>una</a:t>
            </a:r>
            <a:r>
              <a:rPr lang="en-US" sz="1200" u="none" dirty="0">
                <a:solidFill>
                  <a:srgbClr val="223F6A"/>
                </a:solidFill>
                <a:latin typeface="Montserrat"/>
              </a:rPr>
              <a:t> de las </a:t>
            </a:r>
            <a:r>
              <a:rPr lang="en-US" sz="1200" u="none" dirty="0" err="1">
                <a:solidFill>
                  <a:srgbClr val="223F6A"/>
                </a:solidFill>
                <a:latin typeface="Montserrat"/>
              </a:rPr>
              <a:t>mejores</a:t>
            </a:r>
            <a:r>
              <a:rPr lang="en-US" sz="1200" u="none" dirty="0">
                <a:solidFill>
                  <a:srgbClr val="223F6A"/>
                </a:solidFill>
                <a:latin typeface="Montserrat"/>
              </a:rPr>
              <a:t> </a:t>
            </a:r>
            <a:r>
              <a:rPr lang="en-US" sz="1200" u="none" dirty="0" err="1">
                <a:solidFill>
                  <a:srgbClr val="223F6A"/>
                </a:solidFill>
                <a:latin typeface="Montserrat"/>
              </a:rPr>
              <a:t>Firmas</a:t>
            </a:r>
            <a:r>
              <a:rPr lang="en-US" sz="1200" u="none" dirty="0">
                <a:solidFill>
                  <a:srgbClr val="223F6A"/>
                </a:solidFill>
                <a:latin typeface="Montserrat"/>
              </a:rPr>
              <a:t> </a:t>
            </a:r>
            <a:r>
              <a:rPr lang="en-US" sz="1200" u="none" dirty="0" err="1">
                <a:solidFill>
                  <a:srgbClr val="223F6A"/>
                </a:solidFill>
                <a:latin typeface="Montserrat"/>
              </a:rPr>
              <a:t>Consultoras</a:t>
            </a:r>
            <a:r>
              <a:rPr lang="en-US" sz="1200" u="none" dirty="0">
                <a:solidFill>
                  <a:srgbClr val="223F6A"/>
                </a:solidFill>
                <a:latin typeface="Montserrat"/>
              </a:rPr>
              <a:t>, </a:t>
            </a:r>
            <a:r>
              <a:rPr lang="en-US" sz="1200" u="none" dirty="0" err="1">
                <a:solidFill>
                  <a:srgbClr val="223F6A"/>
                </a:solidFill>
                <a:latin typeface="Montserrat"/>
              </a:rPr>
              <a:t>calificándola</a:t>
            </a:r>
            <a:r>
              <a:rPr lang="en-US" sz="1200" u="none" dirty="0">
                <a:solidFill>
                  <a:srgbClr val="223F6A"/>
                </a:solidFill>
                <a:latin typeface="Montserrat"/>
              </a:rPr>
              <a:t> </a:t>
            </a:r>
            <a:r>
              <a:rPr lang="en-US" sz="1200" u="none" dirty="0" err="1">
                <a:solidFill>
                  <a:srgbClr val="223F6A"/>
                </a:solidFill>
                <a:latin typeface="Montserrat"/>
              </a:rPr>
              <a:t>en</a:t>
            </a:r>
            <a:r>
              <a:rPr lang="en-US" sz="1200" u="none" dirty="0">
                <a:solidFill>
                  <a:srgbClr val="223F6A"/>
                </a:solidFill>
                <a:latin typeface="Montserrat"/>
              </a:rPr>
              <a:t> la </a:t>
            </a:r>
            <a:r>
              <a:rPr lang="en-US" sz="1200" u="none" dirty="0" err="1">
                <a:solidFill>
                  <a:srgbClr val="223F6A"/>
                </a:solidFill>
                <a:latin typeface="Montserrat"/>
              </a:rPr>
              <a:t>categoría</a:t>
            </a:r>
            <a:r>
              <a:rPr lang="en-US" sz="1200" u="none" dirty="0">
                <a:solidFill>
                  <a:srgbClr val="223F6A"/>
                </a:solidFill>
                <a:latin typeface="Montserrat"/>
              </a:rPr>
              <a:t> </a:t>
            </a:r>
            <a:r>
              <a:rPr lang="en-US" sz="1200" u="none" dirty="0">
                <a:solidFill>
                  <a:srgbClr val="223F6A"/>
                </a:solidFill>
                <a:latin typeface="Montserrat Bold"/>
              </a:rPr>
              <a:t>“</a:t>
            </a:r>
            <a:r>
              <a:rPr lang="en-US" sz="1200" u="none" dirty="0" err="1">
                <a:solidFill>
                  <a:srgbClr val="223F6A"/>
                </a:solidFill>
                <a:latin typeface="Montserrat Bold"/>
              </a:rPr>
              <a:t>Altamente</a:t>
            </a:r>
            <a:r>
              <a:rPr lang="en-US" sz="1200" u="none" dirty="0">
                <a:solidFill>
                  <a:srgbClr val="223F6A"/>
                </a:solidFill>
                <a:latin typeface="Montserrat Bold"/>
              </a:rPr>
              <a:t> </a:t>
            </a:r>
            <a:r>
              <a:rPr lang="en-US" sz="1200" u="none" dirty="0" err="1">
                <a:solidFill>
                  <a:srgbClr val="223F6A"/>
                </a:solidFill>
                <a:latin typeface="Montserrat Bold"/>
              </a:rPr>
              <a:t>Recomendada</a:t>
            </a:r>
            <a:r>
              <a:rPr lang="en-US" sz="1200" u="none" dirty="0">
                <a:solidFill>
                  <a:srgbClr val="223F6A"/>
                </a:solidFill>
                <a:latin typeface="Montserrat Bold"/>
              </a:rPr>
              <a:t>“ </a:t>
            </a:r>
            <a:r>
              <a:rPr lang="en-US" sz="1200" u="none" dirty="0" err="1">
                <a:solidFill>
                  <a:srgbClr val="223F6A"/>
                </a:solidFill>
                <a:latin typeface="Montserrat"/>
              </a:rPr>
              <a:t>en</a:t>
            </a:r>
            <a:r>
              <a:rPr lang="en-US" sz="1200" u="none" dirty="0">
                <a:solidFill>
                  <a:srgbClr val="223F6A"/>
                </a:solidFill>
                <a:latin typeface="Montserrat"/>
              </a:rPr>
              <a:t> la </a:t>
            </a:r>
            <a:r>
              <a:rPr lang="en-US" sz="1200" u="none" dirty="0" err="1">
                <a:solidFill>
                  <a:srgbClr val="223F6A"/>
                </a:solidFill>
                <a:latin typeface="Montserrat"/>
              </a:rPr>
              <a:t>sección</a:t>
            </a:r>
            <a:r>
              <a:rPr lang="en-US" sz="1200" u="none" dirty="0">
                <a:solidFill>
                  <a:srgbClr val="223F6A"/>
                </a:solidFill>
                <a:latin typeface="Montserrat"/>
              </a:rPr>
              <a:t>  de "Auditores y </a:t>
            </a:r>
            <a:r>
              <a:rPr lang="en-US" sz="1200" u="none" dirty="0" err="1">
                <a:solidFill>
                  <a:srgbClr val="223F6A"/>
                </a:solidFill>
                <a:latin typeface="Montserrat"/>
              </a:rPr>
              <a:t>Asesores</a:t>
            </a:r>
            <a:r>
              <a:rPr lang="en-US" sz="1200" u="none" dirty="0">
                <a:solidFill>
                  <a:srgbClr val="223F6A"/>
                </a:solidFill>
                <a:latin typeface="Montserrat"/>
              </a:rPr>
              <a:t> </a:t>
            </a:r>
            <a:r>
              <a:rPr lang="en-US" sz="1200" u="none" dirty="0" err="1">
                <a:solidFill>
                  <a:srgbClr val="223F6A"/>
                </a:solidFill>
                <a:latin typeface="Montserrat"/>
              </a:rPr>
              <a:t>Financieros</a:t>
            </a:r>
            <a:r>
              <a:rPr lang="en-US" sz="1200" u="none" dirty="0">
                <a:solidFill>
                  <a:srgbClr val="223F6A"/>
                </a:solidFill>
                <a:latin typeface="Montserrat"/>
              </a:rPr>
              <a:t>". </a:t>
            </a:r>
            <a:endParaRPr lang="en-US" sz="1200" dirty="0">
              <a:solidFill>
                <a:srgbClr val="223F6A"/>
              </a:solidFill>
              <a:latin typeface="Montserrat"/>
            </a:endParaRPr>
          </a:p>
          <a:p>
            <a:pPr marL="0" lvl="0" indent="0" algn="just">
              <a:lnSpc>
                <a:spcPts val="1680"/>
              </a:lnSpc>
              <a:spcBef>
                <a:spcPct val="0"/>
              </a:spcBef>
            </a:pPr>
            <a:endParaRPr lang="en-US" sz="1200" u="none" dirty="0">
              <a:solidFill>
                <a:srgbClr val="223F6A"/>
              </a:solidFill>
              <a:latin typeface="Montserrat"/>
            </a:endParaRPr>
          </a:p>
          <a:p>
            <a:pPr marL="0" lvl="0" indent="0" algn="just">
              <a:lnSpc>
                <a:spcPts val="1680"/>
              </a:lnSpc>
              <a:spcBef>
                <a:spcPct val="0"/>
              </a:spcBef>
            </a:pPr>
            <a:r>
              <a:rPr lang="en-US" sz="1200" u="none">
                <a:solidFill>
                  <a:srgbClr val="223F6A"/>
                </a:solidFill>
                <a:latin typeface="Montserrat"/>
              </a:rPr>
              <a:t>En </a:t>
            </a:r>
            <a:r>
              <a:rPr lang="en-US" sz="1200" u="none" err="1">
                <a:solidFill>
                  <a:srgbClr val="223F6A"/>
                </a:solidFill>
                <a:latin typeface="Montserrat"/>
              </a:rPr>
              <a:t>el</a:t>
            </a:r>
            <a:r>
              <a:rPr lang="en-US" sz="1200" u="none">
                <a:solidFill>
                  <a:srgbClr val="223F6A"/>
                </a:solidFill>
                <a:latin typeface="Montserrat"/>
              </a:rPr>
              <a:t> </a:t>
            </a:r>
            <a:r>
              <a:rPr lang="en-US" sz="1200" u="none" err="1">
                <a:solidFill>
                  <a:srgbClr val="223F6A"/>
                </a:solidFill>
                <a:latin typeface="Montserrat"/>
              </a:rPr>
              <a:t>siguiente</a:t>
            </a:r>
            <a:r>
              <a:rPr lang="en-US" sz="1200" u="none">
                <a:solidFill>
                  <a:srgbClr val="223F6A"/>
                </a:solidFill>
                <a:latin typeface="Montserrat"/>
              </a:rPr>
              <a:t> link se </a:t>
            </a:r>
            <a:r>
              <a:rPr lang="en-US" sz="1200" u="none" err="1">
                <a:solidFill>
                  <a:srgbClr val="223F6A"/>
                </a:solidFill>
                <a:latin typeface="Montserrat"/>
              </a:rPr>
              <a:t>puede</a:t>
            </a:r>
            <a:r>
              <a:rPr lang="en-US" sz="1200" u="none">
                <a:solidFill>
                  <a:srgbClr val="223F6A"/>
                </a:solidFill>
                <a:latin typeface="Montserrat"/>
              </a:rPr>
              <a:t> </a:t>
            </a:r>
            <a:r>
              <a:rPr lang="en-US" sz="1200" u="none" err="1">
                <a:solidFill>
                  <a:srgbClr val="223F6A"/>
                </a:solidFill>
                <a:latin typeface="Montserrat"/>
              </a:rPr>
              <a:t>ver</a:t>
            </a:r>
            <a:r>
              <a:rPr lang="en-US" sz="1200" u="none">
                <a:solidFill>
                  <a:srgbClr val="223F6A"/>
                </a:solidFill>
                <a:latin typeface="Montserrat"/>
              </a:rPr>
              <a:t> </a:t>
            </a:r>
            <a:r>
              <a:rPr lang="en-US" sz="1200" u="none" err="1">
                <a:solidFill>
                  <a:srgbClr val="223F6A"/>
                </a:solidFill>
                <a:latin typeface="Montserrat"/>
              </a:rPr>
              <a:t>el</a:t>
            </a:r>
            <a:r>
              <a:rPr lang="en-US" sz="1200" u="none">
                <a:solidFill>
                  <a:srgbClr val="223F6A"/>
                </a:solidFill>
                <a:latin typeface="Montserrat"/>
              </a:rPr>
              <a:t> ranking: </a:t>
            </a:r>
            <a:r>
              <a:rPr lang="en-US" sz="1200" dirty="0">
                <a:solidFill>
                  <a:srgbClr val="223F6A"/>
                </a:solidFill>
                <a:latin typeface="Montserrat"/>
                <a:ea typeface="+mn-lt"/>
                <a:cs typeface="+mn-lt"/>
                <a:hlinkClick r:id="rId7"/>
              </a:rPr>
              <a:t>https://www.leadersleague.com/en/rankings/consulting-services-financial-and-administration-auditors-and-financial-advisors-auditing-and-accounting-firms-peru-2026</a:t>
            </a:r>
            <a:endParaRPr lang="en-US" sz="1200" u="none" dirty="0">
              <a:solidFill>
                <a:srgbClr val="223F6A"/>
              </a:solidFill>
              <a:latin typeface="Montserrat"/>
              <a:ea typeface="+mn-lt"/>
              <a:cs typeface="+mn-lt"/>
              <a:hlinkClick r:id="rId7"/>
            </a:endParaRPr>
          </a:p>
        </p:txBody>
      </p:sp>
      <p:sp>
        <p:nvSpPr>
          <p:cNvPr id="33" name="TextBox 33"/>
          <p:cNvSpPr txBox="1"/>
          <p:nvPr/>
        </p:nvSpPr>
        <p:spPr>
          <a:xfrm>
            <a:off x="273050" y="901378"/>
            <a:ext cx="6624202"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RECONOCIMIENTOS INTERNACIONALES</a:t>
            </a:r>
          </a:p>
        </p:txBody>
      </p:sp>
      <p:pic>
        <p:nvPicPr>
          <p:cNvPr id="21" name="Imagen 20">
            <a:extLst>
              <a:ext uri="{FF2B5EF4-FFF2-40B4-BE49-F238E27FC236}">
                <a16:creationId xmlns:a16="http://schemas.microsoft.com/office/drawing/2014/main" id="{ADCCEBAC-9FBB-4C1A-B658-81F08D9C02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1867" y="7693333"/>
            <a:ext cx="4876621" cy="876268"/>
          </a:xfrm>
          <a:prstGeom prst="rect">
            <a:avLst/>
          </a:prstGeom>
        </p:spPr>
      </p:pic>
      <p:sp>
        <p:nvSpPr>
          <p:cNvPr id="29" name="CuadroTexto 28">
            <a:extLst>
              <a:ext uri="{FF2B5EF4-FFF2-40B4-BE49-F238E27FC236}">
                <a16:creationId xmlns:a16="http://schemas.microsoft.com/office/drawing/2014/main" id="{A0D1DC9B-B849-4082-A120-2CC5BCE17E95}"/>
              </a:ext>
            </a:extLst>
          </p:cNvPr>
          <p:cNvSpPr txBox="1"/>
          <p:nvPr/>
        </p:nvSpPr>
        <p:spPr>
          <a:xfrm>
            <a:off x="727474" y="5341434"/>
            <a:ext cx="5951196" cy="2163606"/>
          </a:xfrm>
          <a:prstGeom prst="rect">
            <a:avLst/>
          </a:prstGeom>
        </p:spPr>
        <p:txBody>
          <a:bodyPr wrap="square" lIns="0" tIns="0" rIns="0" bIns="0" rtlCol="0" anchor="t">
            <a:spAutoFit/>
          </a:bodyPr>
          <a:lstStyle>
            <a:defPPr>
              <a:defRPr lang="en-US"/>
            </a:defPPr>
            <a:lvl1pPr lvl="0" indent="0" algn="just">
              <a:lnSpc>
                <a:spcPts val="1680"/>
              </a:lnSpc>
              <a:spcBef>
                <a:spcPct val="0"/>
              </a:spcBef>
              <a:defRPr sz="1200" u="none">
                <a:solidFill>
                  <a:srgbClr val="223F6A"/>
                </a:solidFill>
                <a:latin typeface="Montserrat"/>
              </a:defRPr>
            </a:lvl1pPr>
          </a:lstStyle>
          <a:p>
            <a:r>
              <a:rPr lang="es-ES" dirty="0"/>
              <a:t>En VAG Global, reafirmamos nuestro compromiso con los más altos estándares de calidad profesional al ser miembros del </a:t>
            </a:r>
            <a:r>
              <a:rPr lang="es-ES" dirty="0" err="1"/>
              <a:t>Forum</a:t>
            </a:r>
            <a:r>
              <a:rPr lang="es-ES" dirty="0"/>
              <a:t> </a:t>
            </a:r>
            <a:r>
              <a:rPr lang="es-ES" dirty="0" err="1"/>
              <a:t>of</a:t>
            </a:r>
            <a:r>
              <a:rPr lang="es-ES" dirty="0"/>
              <a:t> </a:t>
            </a:r>
            <a:r>
              <a:rPr lang="es-ES" dirty="0" err="1"/>
              <a:t>Firms</a:t>
            </a:r>
            <a:r>
              <a:rPr lang="es-ES" dirty="0"/>
              <a:t>, una asociación internacional que agrupa a redes de firmas de auditoría que promueven prácticas globales consistentes y de alta calidad en auditoría transfronteriza.</a:t>
            </a:r>
          </a:p>
          <a:p>
            <a:endParaRPr lang="es-ES" dirty="0"/>
          </a:p>
          <a:p>
            <a:r>
              <a:rPr lang="es-ES" dirty="0"/>
              <a:t>Ser parte de esta prestigiosa organización, respaldada por el International </a:t>
            </a:r>
            <a:r>
              <a:rPr lang="es-ES" dirty="0" err="1"/>
              <a:t>Federation</a:t>
            </a:r>
            <a:r>
              <a:rPr lang="es-ES" dirty="0"/>
              <a:t> </a:t>
            </a:r>
            <a:r>
              <a:rPr lang="es-ES" dirty="0" err="1"/>
              <a:t>of</a:t>
            </a:r>
            <a:r>
              <a:rPr lang="es-ES" dirty="0"/>
              <a:t> </a:t>
            </a:r>
            <a:r>
              <a:rPr lang="es-ES" dirty="0" err="1"/>
              <a:t>Accountants</a:t>
            </a:r>
            <a:r>
              <a:rPr lang="es-ES" dirty="0"/>
              <a:t> (IFAC), garantiza que nuestras metodologías, procesos y revisiones de calidad estén alineados con los principios internacionales de auditoría y ética profesional.</a:t>
            </a:r>
          </a:p>
        </p:txBody>
      </p:sp>
      <p:pic>
        <p:nvPicPr>
          <p:cNvPr id="35" name="Imagen 34">
            <a:extLst>
              <a:ext uri="{FF2B5EF4-FFF2-40B4-BE49-F238E27FC236}">
                <a16:creationId xmlns:a16="http://schemas.microsoft.com/office/drawing/2014/main" id="{B41D3412-9AC7-4239-B0E7-CAFB09B7E72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áfico 56">
            <a:extLst>
              <a:ext uri="{FF2B5EF4-FFF2-40B4-BE49-F238E27FC236}">
                <a16:creationId xmlns:a16="http://schemas.microsoft.com/office/drawing/2014/main" id="{0F12DB8C-EBDC-459B-B10B-E8D7E14E51E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5" name="Group 5"/>
          <p:cNvGrpSpPr/>
          <p:nvPr/>
        </p:nvGrpSpPr>
        <p:grpSpPr>
          <a:xfrm>
            <a:off x="0" y="9723475"/>
            <a:ext cx="7560000" cy="219725"/>
            <a:chOff x="0" y="0"/>
            <a:chExt cx="2709333" cy="78745"/>
          </a:xfrm>
        </p:grpSpPr>
        <p:sp>
          <p:nvSpPr>
            <p:cNvPr id="6" name="Freeform 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9" name="Picture 9"/>
          <p:cNvPicPr>
            <a:picLocks noChangeAspect="1"/>
          </p:cNvPicPr>
          <p:nvPr/>
        </p:nvPicPr>
        <p:blipFill>
          <a:blip r:embed="rId4">
            <a:alphaModFix amt="9999"/>
          </a:blip>
          <a:srcRect l="15873" r="9421"/>
          <a:stretch>
            <a:fillRect/>
          </a:stretch>
        </p:blipFill>
        <p:spPr>
          <a:xfrm>
            <a:off x="0" y="0"/>
            <a:ext cx="7560000" cy="9723475"/>
          </a:xfrm>
          <a:prstGeom prst="rect">
            <a:avLst/>
          </a:prstGeom>
        </p:spPr>
      </p:pic>
      <p:grpSp>
        <p:nvGrpSpPr>
          <p:cNvPr id="10" name="Group 10"/>
          <p:cNvGrpSpPr/>
          <p:nvPr/>
        </p:nvGrpSpPr>
        <p:grpSpPr>
          <a:xfrm>
            <a:off x="1062014" y="2742304"/>
            <a:ext cx="5164602" cy="4976027"/>
            <a:chOff x="0" y="0"/>
            <a:chExt cx="6886136" cy="6634703"/>
          </a:xfrm>
        </p:grpSpPr>
        <p:sp>
          <p:nvSpPr>
            <p:cNvPr id="11" name="TextBox 11"/>
            <p:cNvSpPr txBox="1"/>
            <p:nvPr/>
          </p:nvSpPr>
          <p:spPr>
            <a:xfrm>
              <a:off x="5206144" y="67664"/>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1</a:t>
              </a:r>
            </a:p>
            <a:p>
              <a:pPr algn="ctr">
                <a:lnSpc>
                  <a:spcPts val="1341"/>
                </a:lnSpc>
              </a:pPr>
              <a:r>
                <a:rPr lang="en-US" sz="958">
                  <a:solidFill>
                    <a:srgbClr val="FFFFFF"/>
                  </a:solidFill>
                  <a:latin typeface="Arimo"/>
                </a:rPr>
                <a:t>20%</a:t>
              </a:r>
            </a:p>
          </p:txBody>
        </p:sp>
        <p:sp>
          <p:nvSpPr>
            <p:cNvPr id="12" name="TextBox 12"/>
            <p:cNvSpPr txBox="1"/>
            <p:nvPr/>
          </p:nvSpPr>
          <p:spPr>
            <a:xfrm>
              <a:off x="6435148" y="3850148"/>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2</a:t>
              </a:r>
            </a:p>
            <a:p>
              <a:pPr algn="ctr">
                <a:lnSpc>
                  <a:spcPts val="1341"/>
                </a:lnSpc>
              </a:pPr>
              <a:r>
                <a:rPr lang="en-US" sz="958">
                  <a:solidFill>
                    <a:srgbClr val="FFFFFF"/>
                  </a:solidFill>
                  <a:latin typeface="Arimo"/>
                </a:rPr>
                <a:t>20%</a:t>
              </a:r>
            </a:p>
          </p:txBody>
        </p:sp>
        <p:sp>
          <p:nvSpPr>
            <p:cNvPr id="13" name="TextBox 13"/>
            <p:cNvSpPr txBox="1"/>
            <p:nvPr/>
          </p:nvSpPr>
          <p:spPr>
            <a:xfrm>
              <a:off x="3217574" y="6187853"/>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3</a:t>
              </a:r>
            </a:p>
            <a:p>
              <a:pPr algn="ctr">
                <a:lnSpc>
                  <a:spcPts val="1341"/>
                </a:lnSpc>
              </a:pPr>
              <a:r>
                <a:rPr lang="en-US" sz="958">
                  <a:solidFill>
                    <a:srgbClr val="FFFFFF"/>
                  </a:solidFill>
                  <a:latin typeface="Arimo"/>
                </a:rPr>
                <a:t>20%</a:t>
              </a:r>
            </a:p>
          </p:txBody>
        </p:sp>
        <p:sp>
          <p:nvSpPr>
            <p:cNvPr id="14" name="TextBox 14"/>
            <p:cNvSpPr txBox="1"/>
            <p:nvPr/>
          </p:nvSpPr>
          <p:spPr>
            <a:xfrm>
              <a:off x="0" y="3850148"/>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4</a:t>
              </a:r>
            </a:p>
            <a:p>
              <a:pPr algn="ctr">
                <a:lnSpc>
                  <a:spcPts val="1341"/>
                </a:lnSpc>
              </a:pPr>
              <a:r>
                <a:rPr lang="en-US" sz="958">
                  <a:solidFill>
                    <a:srgbClr val="FFFFFF"/>
                  </a:solidFill>
                  <a:latin typeface="Arimo"/>
                </a:rPr>
                <a:t>20%</a:t>
              </a:r>
            </a:p>
          </p:txBody>
        </p:sp>
        <p:sp>
          <p:nvSpPr>
            <p:cNvPr id="15" name="TextBox 15"/>
            <p:cNvSpPr txBox="1"/>
            <p:nvPr/>
          </p:nvSpPr>
          <p:spPr>
            <a:xfrm>
              <a:off x="1229004" y="67664"/>
              <a:ext cx="450988" cy="446850"/>
            </a:xfrm>
            <a:prstGeom prst="rect">
              <a:avLst/>
            </a:prstGeom>
          </p:spPr>
          <p:txBody>
            <a:bodyPr lIns="0" tIns="0" rIns="0" bIns="0" rtlCol="0" anchor="t">
              <a:spAutoFit/>
            </a:bodyPr>
            <a:lstStyle/>
            <a:p>
              <a:pPr algn="ctr">
                <a:lnSpc>
                  <a:spcPts val="1341"/>
                </a:lnSpc>
              </a:pPr>
              <a:r>
                <a:rPr lang="en-US" sz="958">
                  <a:solidFill>
                    <a:srgbClr val="FFFFFF"/>
                  </a:solidFill>
                  <a:latin typeface="Arimo"/>
                </a:rPr>
                <a:t>Item 5</a:t>
              </a:r>
            </a:p>
            <a:p>
              <a:pPr algn="ctr">
                <a:lnSpc>
                  <a:spcPts val="1341"/>
                </a:lnSpc>
              </a:pPr>
              <a:r>
                <a:rPr lang="en-US" sz="958">
                  <a:solidFill>
                    <a:srgbClr val="FFFFFF"/>
                  </a:solidFill>
                  <a:latin typeface="Arimo"/>
                </a:rPr>
                <a:t>20%</a:t>
              </a:r>
            </a:p>
          </p:txBody>
        </p:sp>
        <p:grpSp>
          <p:nvGrpSpPr>
            <p:cNvPr id="16" name="Group 16"/>
            <p:cNvGrpSpPr>
              <a:grpSpLocks noChangeAspect="1"/>
            </p:cNvGrpSpPr>
            <p:nvPr/>
          </p:nvGrpSpPr>
          <p:grpSpPr>
            <a:xfrm>
              <a:off x="400660" y="0"/>
              <a:ext cx="6084815" cy="6084815"/>
              <a:chOff x="0" y="0"/>
              <a:chExt cx="2540000" cy="2540000"/>
            </a:xfrm>
          </p:grpSpPr>
          <p:sp>
            <p:nvSpPr>
              <p:cNvPr id="17" name="Freeform 17"/>
              <p:cNvSpPr/>
              <p:nvPr/>
            </p:nvSpPr>
            <p:spPr>
              <a:xfrm>
                <a:off x="1270000" y="0"/>
                <a:ext cx="1225947" cy="1270000"/>
              </a:xfrm>
              <a:custGeom>
                <a:avLst/>
                <a:gdLst/>
                <a:ahLst/>
                <a:cxnLst/>
                <a:rect l="l" t="t" r="r" b="b"/>
                <a:pathLst>
                  <a:path w="1225947" h="1270000">
                    <a:moveTo>
                      <a:pt x="0" y="0"/>
                    </a:moveTo>
                    <a:cubicBezTo>
                      <a:pt x="573695" y="0"/>
                      <a:pt x="1076156" y="384611"/>
                      <a:pt x="1225947" y="938406"/>
                    </a:cubicBezTo>
                    <a:lnTo>
                      <a:pt x="0" y="1270000"/>
                    </a:lnTo>
                    <a:close/>
                  </a:path>
                </a:pathLst>
              </a:custGeom>
              <a:solidFill>
                <a:srgbClr val="3EDAD8"/>
              </a:solidFill>
            </p:spPr>
            <p:txBody>
              <a:bodyPr/>
              <a:lstStyle/>
              <a:p>
                <a:endParaRPr lang="es-PE"/>
              </a:p>
            </p:txBody>
          </p:sp>
          <p:sp>
            <p:nvSpPr>
              <p:cNvPr id="18" name="Freeform 18"/>
              <p:cNvSpPr/>
              <p:nvPr/>
            </p:nvSpPr>
            <p:spPr>
              <a:xfrm>
                <a:off x="1270000" y="877548"/>
                <a:ext cx="1385123" cy="1455928"/>
              </a:xfrm>
              <a:custGeom>
                <a:avLst/>
                <a:gdLst/>
                <a:ahLst/>
                <a:cxnLst/>
                <a:rect l="l" t="t" r="r" b="b"/>
                <a:pathLst>
                  <a:path w="1385123" h="1455928">
                    <a:moveTo>
                      <a:pt x="1207842" y="0"/>
                    </a:moveTo>
                    <a:cubicBezTo>
                      <a:pt x="1385123" y="545617"/>
                      <a:pt x="1174606" y="1142337"/>
                      <a:pt x="694203" y="1455928"/>
                    </a:cubicBezTo>
                    <a:lnTo>
                      <a:pt x="0" y="392452"/>
                    </a:lnTo>
                    <a:close/>
                  </a:path>
                </a:pathLst>
              </a:custGeom>
              <a:solidFill>
                <a:srgbClr val="00AECA"/>
              </a:solidFill>
            </p:spPr>
            <p:txBody>
              <a:bodyPr/>
              <a:lstStyle/>
              <a:p>
                <a:endParaRPr lang="es-PE"/>
              </a:p>
            </p:txBody>
          </p:sp>
          <p:sp>
            <p:nvSpPr>
              <p:cNvPr id="19" name="Freeform 19"/>
              <p:cNvSpPr/>
              <p:nvPr/>
            </p:nvSpPr>
            <p:spPr>
              <a:xfrm>
                <a:off x="473094" y="1270000"/>
                <a:ext cx="1543393" cy="1364661"/>
              </a:xfrm>
              <a:custGeom>
                <a:avLst/>
                <a:gdLst/>
                <a:ahLst/>
                <a:cxnLst/>
                <a:rect l="l" t="t" r="r" b="b"/>
                <a:pathLst>
                  <a:path w="1543393" h="1364661">
                    <a:moveTo>
                      <a:pt x="1543393" y="1027452"/>
                    </a:moveTo>
                    <a:cubicBezTo>
                      <a:pt x="1079264" y="1364661"/>
                      <a:pt x="446696" y="1348844"/>
                      <a:pt x="0" y="988859"/>
                    </a:cubicBezTo>
                    <a:lnTo>
                      <a:pt x="796906" y="0"/>
                    </a:lnTo>
                    <a:close/>
                  </a:path>
                </a:pathLst>
              </a:custGeom>
              <a:solidFill>
                <a:srgbClr val="0081B4"/>
              </a:solidFill>
            </p:spPr>
            <p:txBody>
              <a:bodyPr/>
              <a:lstStyle/>
              <a:p>
                <a:endParaRPr lang="es-PE"/>
              </a:p>
            </p:txBody>
          </p:sp>
          <p:sp>
            <p:nvSpPr>
              <p:cNvPr id="20" name="Freeform 20"/>
              <p:cNvSpPr/>
              <p:nvPr/>
            </p:nvSpPr>
            <p:spPr>
              <a:xfrm>
                <a:off x="-121047" y="817672"/>
                <a:ext cx="1391047" cy="1479780"/>
              </a:xfrm>
              <a:custGeom>
                <a:avLst/>
                <a:gdLst/>
                <a:ahLst/>
                <a:cxnLst/>
                <a:rect l="l" t="t" r="r" b="b"/>
                <a:pathLst>
                  <a:path w="1391047" h="1479780">
                    <a:moveTo>
                      <a:pt x="644560" y="1479780"/>
                    </a:moveTo>
                    <a:cubicBezTo>
                      <a:pt x="180430" y="1142570"/>
                      <a:pt x="0" y="536074"/>
                      <a:pt x="204329" y="0"/>
                    </a:cubicBezTo>
                    <a:lnTo>
                      <a:pt x="1391047" y="452328"/>
                    </a:lnTo>
                    <a:close/>
                  </a:path>
                </a:pathLst>
              </a:custGeom>
              <a:solidFill>
                <a:srgbClr val="005694"/>
              </a:solidFill>
            </p:spPr>
            <p:txBody>
              <a:bodyPr/>
              <a:lstStyle/>
              <a:p>
                <a:endParaRPr lang="es-PE"/>
              </a:p>
            </p:txBody>
          </p:sp>
          <p:sp>
            <p:nvSpPr>
              <p:cNvPr id="21" name="Freeform 21"/>
              <p:cNvSpPr/>
              <p:nvPr/>
            </p:nvSpPr>
            <p:spPr>
              <a:xfrm>
                <a:off x="62158" y="0"/>
                <a:ext cx="1207842" cy="1270000"/>
              </a:xfrm>
              <a:custGeom>
                <a:avLst/>
                <a:gdLst/>
                <a:ahLst/>
                <a:cxnLst/>
                <a:rect l="l" t="t" r="r" b="b"/>
                <a:pathLst>
                  <a:path w="1207842" h="1270000">
                    <a:moveTo>
                      <a:pt x="0" y="877548"/>
                    </a:moveTo>
                    <a:cubicBezTo>
                      <a:pt x="170006" y="354324"/>
                      <a:pt x="657564" y="55"/>
                      <a:pt x="1207715" y="0"/>
                    </a:cubicBezTo>
                    <a:lnTo>
                      <a:pt x="1207842" y="1270000"/>
                    </a:lnTo>
                    <a:close/>
                  </a:path>
                </a:pathLst>
              </a:custGeom>
              <a:solidFill>
                <a:srgbClr val="122C6C"/>
              </a:solidFill>
            </p:spPr>
            <p:txBody>
              <a:bodyPr/>
              <a:lstStyle/>
              <a:p>
                <a:endParaRPr lang="es-PE"/>
              </a:p>
            </p:txBody>
          </p:sp>
        </p:gr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87170" y="3151810"/>
            <a:ext cx="3714290" cy="3714290"/>
          </a:xfrm>
          <a:prstGeom prst="rect">
            <a:avLst/>
          </a:prstGeom>
        </p:spPr>
      </p:pic>
      <p:pic>
        <p:nvPicPr>
          <p:cNvPr id="23" name="Picture 23"/>
          <p:cNvPicPr>
            <a:picLocks noChangeAspect="1"/>
          </p:cNvPicPr>
          <p:nvPr/>
        </p:nvPicPr>
        <p:blipFill>
          <a:blip r:embed="rId7"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42630" y="6648724"/>
            <a:ext cx="878342" cy="878342"/>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5183" y="2879752"/>
            <a:ext cx="878342" cy="878342"/>
          </a:xfrm>
          <a:prstGeom prst="rect">
            <a:avLst/>
          </a:prstGeom>
        </p:spPr>
      </p:pic>
      <p:pic>
        <p:nvPicPr>
          <p:cNvPr id="25" name="Picture 25"/>
          <p:cNvPicPr>
            <a:picLocks noChangeAspect="1"/>
          </p:cNvPicPr>
          <p:nvPr/>
        </p:nvPicPr>
        <p:blipFill>
          <a:blip r:embed="rId9"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47840" y="5230318"/>
            <a:ext cx="878342" cy="878342"/>
          </a:xfrm>
          <a:prstGeom prst="rect">
            <a:avLst/>
          </a:prstGeom>
        </p:spPr>
      </p:pic>
      <p:pic>
        <p:nvPicPr>
          <p:cNvPr id="26" name="Picture 2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64304" y="5225555"/>
            <a:ext cx="878342" cy="878342"/>
          </a:xfrm>
          <a:prstGeom prst="rect">
            <a:avLst/>
          </a:prstGeom>
        </p:spPr>
      </p:pic>
      <p:pic>
        <p:nvPicPr>
          <p:cNvPr id="27" name="Picture 2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355303" y="5416554"/>
            <a:ext cx="496344" cy="496344"/>
          </a:xfrm>
          <a:prstGeom prst="rect">
            <a:avLst/>
          </a:prstGeom>
        </p:spPr>
      </p:pic>
      <p:pic>
        <p:nvPicPr>
          <p:cNvPr id="28" name="Picture 2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568725" y="2943404"/>
            <a:ext cx="878342" cy="878342"/>
          </a:xfrm>
          <a:prstGeom prst="rect">
            <a:avLst/>
          </a:prstGeom>
        </p:spPr>
      </p:pic>
      <p:grpSp>
        <p:nvGrpSpPr>
          <p:cNvPr id="30" name="Group 30"/>
          <p:cNvGrpSpPr/>
          <p:nvPr/>
        </p:nvGrpSpPr>
        <p:grpSpPr>
          <a:xfrm rot="-5400000">
            <a:off x="1856101" y="-1158889"/>
            <a:ext cx="851488" cy="4563690"/>
            <a:chOff x="0" y="0"/>
            <a:chExt cx="660400" cy="3765980"/>
          </a:xfrm>
        </p:grpSpPr>
        <p:sp>
          <p:nvSpPr>
            <p:cNvPr id="31" name="Freeform 31"/>
            <p:cNvSpPr/>
            <p:nvPr/>
          </p:nvSpPr>
          <p:spPr>
            <a:xfrm>
              <a:off x="0" y="0"/>
              <a:ext cx="660400" cy="3765980"/>
            </a:xfrm>
            <a:custGeom>
              <a:avLst/>
              <a:gdLst/>
              <a:ahLst/>
              <a:cxnLst/>
              <a:rect l="l" t="t" r="r" b="b"/>
              <a:pathLst>
                <a:path w="660400" h="3765980">
                  <a:moveTo>
                    <a:pt x="220252" y="3746911"/>
                  </a:moveTo>
                  <a:cubicBezTo>
                    <a:pt x="254109" y="3758425"/>
                    <a:pt x="292600" y="3765980"/>
                    <a:pt x="330378" y="3765980"/>
                  </a:cubicBezTo>
                  <a:cubicBezTo>
                    <a:pt x="368157" y="3765980"/>
                    <a:pt x="404509" y="3759503"/>
                    <a:pt x="438009" y="3747989"/>
                  </a:cubicBezTo>
                  <a:cubicBezTo>
                    <a:pt x="438723" y="3747630"/>
                    <a:pt x="439435" y="3747630"/>
                    <a:pt x="440148" y="3747270"/>
                  </a:cubicBezTo>
                  <a:cubicBezTo>
                    <a:pt x="565955" y="3701216"/>
                    <a:pt x="658618" y="3579602"/>
                    <a:pt x="660400" y="3371880"/>
                  </a:cubicBezTo>
                  <a:lnTo>
                    <a:pt x="660400" y="0"/>
                  </a:lnTo>
                  <a:lnTo>
                    <a:pt x="0" y="0"/>
                  </a:lnTo>
                  <a:lnTo>
                    <a:pt x="0" y="3369378"/>
                  </a:lnTo>
                  <a:cubicBezTo>
                    <a:pt x="1782" y="3580320"/>
                    <a:pt x="93019" y="3701936"/>
                    <a:pt x="220252" y="3746911"/>
                  </a:cubicBezTo>
                  <a:close/>
                </a:path>
              </a:pathLst>
            </a:custGeom>
            <a:solidFill>
              <a:srgbClr val="FFFFFF"/>
            </a:solidFill>
          </p:spPr>
          <p:txBody>
            <a:bodyPr/>
            <a:lstStyle/>
            <a:p>
              <a:endParaRPr lang="es-PE"/>
            </a:p>
          </p:txBody>
        </p:sp>
        <p:sp>
          <p:nvSpPr>
            <p:cNvPr id="32" name="TextBox 32"/>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33" name="AutoShape 33"/>
          <p:cNvSpPr/>
          <p:nvPr/>
        </p:nvSpPr>
        <p:spPr>
          <a:xfrm>
            <a:off x="309476" y="3318923"/>
            <a:ext cx="1625706" cy="0"/>
          </a:xfrm>
          <a:prstGeom prst="line">
            <a:avLst/>
          </a:prstGeom>
          <a:ln w="9525" cap="flat">
            <a:solidFill>
              <a:srgbClr val="13538A"/>
            </a:solidFill>
            <a:prstDash val="solid"/>
            <a:headEnd type="none" w="sm" len="sm"/>
            <a:tailEnd type="none" w="sm" len="sm"/>
          </a:ln>
        </p:spPr>
        <p:txBody>
          <a:bodyPr/>
          <a:lstStyle/>
          <a:p>
            <a:endParaRPr lang="es-PE"/>
          </a:p>
        </p:txBody>
      </p:sp>
      <p:sp>
        <p:nvSpPr>
          <p:cNvPr id="34" name="AutoShape 34"/>
          <p:cNvSpPr/>
          <p:nvPr/>
        </p:nvSpPr>
        <p:spPr>
          <a:xfrm>
            <a:off x="5448155" y="3377812"/>
            <a:ext cx="1611406" cy="4762"/>
          </a:xfrm>
          <a:prstGeom prst="line">
            <a:avLst/>
          </a:prstGeom>
          <a:ln w="9525" cap="flat">
            <a:solidFill>
              <a:srgbClr val="86EAE9"/>
            </a:solidFill>
            <a:prstDash val="solid"/>
            <a:headEnd type="none" w="sm" len="sm"/>
            <a:tailEnd type="none" w="sm" len="sm"/>
          </a:ln>
        </p:spPr>
        <p:txBody>
          <a:bodyPr/>
          <a:lstStyle/>
          <a:p>
            <a:endParaRPr lang="es-PE"/>
          </a:p>
        </p:txBody>
      </p:sp>
      <p:sp>
        <p:nvSpPr>
          <p:cNvPr id="35" name="AutoShape 35"/>
          <p:cNvSpPr/>
          <p:nvPr/>
        </p:nvSpPr>
        <p:spPr>
          <a:xfrm>
            <a:off x="6042646" y="5664726"/>
            <a:ext cx="1329067" cy="0"/>
          </a:xfrm>
          <a:prstGeom prst="line">
            <a:avLst/>
          </a:prstGeom>
          <a:ln w="9525" cap="flat">
            <a:solidFill>
              <a:srgbClr val="37C9EF"/>
            </a:solidFill>
            <a:prstDash val="solid"/>
            <a:headEnd type="none" w="sm" len="sm"/>
            <a:tailEnd type="none" w="sm" len="sm"/>
          </a:ln>
        </p:spPr>
        <p:txBody>
          <a:bodyPr/>
          <a:lstStyle/>
          <a:p>
            <a:endParaRPr lang="es-PE"/>
          </a:p>
        </p:txBody>
      </p:sp>
      <p:sp>
        <p:nvSpPr>
          <p:cNvPr id="36" name="AutoShape 36"/>
          <p:cNvSpPr/>
          <p:nvPr/>
        </p:nvSpPr>
        <p:spPr>
          <a:xfrm>
            <a:off x="180914" y="5755859"/>
            <a:ext cx="1066925" cy="0"/>
          </a:xfrm>
          <a:prstGeom prst="line">
            <a:avLst/>
          </a:prstGeom>
          <a:ln w="9525" cap="flat">
            <a:solidFill>
              <a:srgbClr val="13538A"/>
            </a:solidFill>
            <a:prstDash val="solid"/>
            <a:headEnd type="none" w="sm" len="sm"/>
            <a:tailEnd type="none" w="sm" len="sm"/>
          </a:ln>
        </p:spPr>
        <p:txBody>
          <a:bodyPr/>
          <a:lstStyle/>
          <a:p>
            <a:endParaRPr lang="es-PE"/>
          </a:p>
        </p:txBody>
      </p:sp>
      <p:sp>
        <p:nvSpPr>
          <p:cNvPr id="37" name="AutoShape 37"/>
          <p:cNvSpPr/>
          <p:nvPr/>
        </p:nvSpPr>
        <p:spPr>
          <a:xfrm flipV="1">
            <a:off x="4002134" y="7379181"/>
            <a:ext cx="2900316" cy="0"/>
          </a:xfrm>
          <a:prstGeom prst="line">
            <a:avLst/>
          </a:prstGeom>
          <a:ln w="9525" cap="flat">
            <a:solidFill>
              <a:srgbClr val="2C92D5"/>
            </a:solidFill>
            <a:prstDash val="solid"/>
            <a:headEnd type="none" w="sm" len="sm"/>
            <a:tailEnd type="none" w="sm" len="sm"/>
          </a:ln>
        </p:spPr>
        <p:txBody>
          <a:bodyPr/>
          <a:lstStyle/>
          <a:p>
            <a:endParaRPr lang="es-PE"/>
          </a:p>
        </p:txBody>
      </p:sp>
      <p:pic>
        <p:nvPicPr>
          <p:cNvPr id="38" name="Picture 3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182545" y="3093771"/>
            <a:ext cx="471422" cy="440779"/>
          </a:xfrm>
          <a:prstGeom prst="rect">
            <a:avLst/>
          </a:prstGeom>
        </p:spPr>
      </p:pic>
      <p:grpSp>
        <p:nvGrpSpPr>
          <p:cNvPr id="39" name="Group 39"/>
          <p:cNvGrpSpPr/>
          <p:nvPr/>
        </p:nvGrpSpPr>
        <p:grpSpPr>
          <a:xfrm>
            <a:off x="0" y="0"/>
            <a:ext cx="7560000" cy="219725"/>
            <a:chOff x="0" y="0"/>
            <a:chExt cx="2709333" cy="78745"/>
          </a:xfrm>
        </p:grpSpPr>
        <p:sp>
          <p:nvSpPr>
            <p:cNvPr id="40" name="Freeform 40"/>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41" name="TextBox 41"/>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42" name="Group 42"/>
          <p:cNvGrpSpPr/>
          <p:nvPr/>
        </p:nvGrpSpPr>
        <p:grpSpPr>
          <a:xfrm>
            <a:off x="6950053" y="10106294"/>
            <a:ext cx="415413" cy="415413"/>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pic>
        <p:nvPicPr>
          <p:cNvPr id="45" name="Picture 4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4742634" y="3093771"/>
            <a:ext cx="530525" cy="539289"/>
          </a:xfrm>
          <a:prstGeom prst="rect">
            <a:avLst/>
          </a:prstGeom>
        </p:spPr>
      </p:pic>
      <p:pic>
        <p:nvPicPr>
          <p:cNvPr id="46" name="Picture 4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419859" y="5414437"/>
            <a:ext cx="606238" cy="491053"/>
          </a:xfrm>
          <a:prstGeom prst="rect">
            <a:avLst/>
          </a:prstGeom>
        </p:spPr>
      </p:pic>
      <p:pic>
        <p:nvPicPr>
          <p:cNvPr id="47" name="Picture 47"/>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3440379" y="6853211"/>
            <a:ext cx="482845" cy="522765"/>
          </a:xfrm>
          <a:prstGeom prst="rect">
            <a:avLst/>
          </a:prstGeom>
        </p:spPr>
      </p:pic>
      <p:sp>
        <p:nvSpPr>
          <p:cNvPr id="48" name="TextBox 48"/>
          <p:cNvSpPr txBox="1"/>
          <p:nvPr/>
        </p:nvSpPr>
        <p:spPr>
          <a:xfrm>
            <a:off x="180914" y="901378"/>
            <a:ext cx="3919419" cy="405056"/>
          </a:xfrm>
          <a:prstGeom prst="rect">
            <a:avLst/>
          </a:prstGeom>
        </p:spPr>
        <p:txBody>
          <a:bodyPr wrap="square"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NUESTROS SERVICIOS</a:t>
            </a:r>
          </a:p>
        </p:txBody>
      </p:sp>
      <p:sp>
        <p:nvSpPr>
          <p:cNvPr id="49" name="TextBox 49"/>
          <p:cNvSpPr txBox="1"/>
          <p:nvPr/>
        </p:nvSpPr>
        <p:spPr>
          <a:xfrm>
            <a:off x="309476" y="2943404"/>
            <a:ext cx="1291332" cy="218008"/>
          </a:xfrm>
          <a:prstGeom prst="rect">
            <a:avLst/>
          </a:prstGeom>
          <a:solidFill>
            <a:schemeClr val="bg1"/>
          </a:solidFill>
        </p:spPr>
        <p:txBody>
          <a:bodyPr lIns="0" tIns="0" rIns="0" bIns="0" rtlCol="0" anchor="t">
            <a:spAutoFit/>
          </a:bodyPr>
          <a:lstStyle/>
          <a:p>
            <a:pPr>
              <a:lnSpc>
                <a:spcPts val="1680"/>
              </a:lnSpc>
            </a:pPr>
            <a:r>
              <a:rPr lang="en-US" sz="1697" dirty="0" err="1">
                <a:solidFill>
                  <a:srgbClr val="13538A"/>
                </a:solidFill>
                <a:latin typeface="Montserrat"/>
              </a:rPr>
              <a:t>Tributación</a:t>
            </a:r>
            <a:r>
              <a:rPr lang="en-US" sz="1697" dirty="0">
                <a:solidFill>
                  <a:srgbClr val="13538A"/>
                </a:solidFill>
                <a:latin typeface="Montserrat"/>
              </a:rPr>
              <a:t> </a:t>
            </a:r>
          </a:p>
        </p:txBody>
      </p:sp>
      <p:sp>
        <p:nvSpPr>
          <p:cNvPr id="50" name="TextBox 50"/>
          <p:cNvSpPr txBox="1"/>
          <p:nvPr/>
        </p:nvSpPr>
        <p:spPr>
          <a:xfrm>
            <a:off x="6118846" y="5350818"/>
            <a:ext cx="1267610" cy="280571"/>
          </a:xfrm>
          <a:prstGeom prst="rect">
            <a:avLst/>
          </a:prstGeom>
          <a:solidFill>
            <a:schemeClr val="bg1"/>
          </a:solidFill>
        </p:spPr>
        <p:txBody>
          <a:bodyPr lIns="0" tIns="0" rIns="0" bIns="0" rtlCol="0" anchor="t">
            <a:spAutoFit/>
          </a:bodyPr>
          <a:lstStyle/>
          <a:p>
            <a:pPr algn="ctr">
              <a:lnSpc>
                <a:spcPts val="2380"/>
              </a:lnSpc>
            </a:pPr>
            <a:r>
              <a:rPr lang="en-US" sz="1700" dirty="0" err="1">
                <a:solidFill>
                  <a:srgbClr val="37C9EF"/>
                </a:solidFill>
                <a:latin typeface="Montserrat"/>
              </a:rPr>
              <a:t>Consultoría</a:t>
            </a:r>
            <a:endParaRPr lang="en-US" sz="1700" dirty="0">
              <a:solidFill>
                <a:srgbClr val="37C9EF"/>
              </a:solidFill>
              <a:latin typeface="Montserrat"/>
            </a:endParaRPr>
          </a:p>
        </p:txBody>
      </p:sp>
      <p:sp>
        <p:nvSpPr>
          <p:cNvPr id="51" name="TextBox 51"/>
          <p:cNvSpPr txBox="1"/>
          <p:nvPr/>
        </p:nvSpPr>
        <p:spPr>
          <a:xfrm>
            <a:off x="5603475" y="2917852"/>
            <a:ext cx="1461327" cy="426208"/>
          </a:xfrm>
          <a:prstGeom prst="rect">
            <a:avLst/>
          </a:prstGeom>
          <a:solidFill>
            <a:schemeClr val="bg1"/>
          </a:solidFill>
        </p:spPr>
        <p:txBody>
          <a:bodyPr lIns="0" tIns="0" rIns="0" bIns="0" rtlCol="0" anchor="t">
            <a:spAutoFit/>
          </a:bodyPr>
          <a:lstStyle/>
          <a:p>
            <a:pPr marL="0" lvl="0" indent="0" algn="l">
              <a:lnSpc>
                <a:spcPts val="1680"/>
              </a:lnSpc>
              <a:spcBef>
                <a:spcPct val="0"/>
              </a:spcBef>
            </a:pPr>
            <a:r>
              <a:rPr lang="en-US" sz="1697" u="none" dirty="0" err="1">
                <a:solidFill>
                  <a:srgbClr val="86EAE9"/>
                </a:solidFill>
                <a:latin typeface="Montserrat"/>
              </a:rPr>
              <a:t>Precios</a:t>
            </a:r>
            <a:r>
              <a:rPr lang="en-US" sz="1697" u="none" dirty="0">
                <a:solidFill>
                  <a:srgbClr val="86EAE9"/>
                </a:solidFill>
                <a:latin typeface="Montserrat"/>
              </a:rPr>
              <a:t> de </a:t>
            </a:r>
          </a:p>
          <a:p>
            <a:pPr marL="0" lvl="0" indent="0" algn="l">
              <a:lnSpc>
                <a:spcPts val="1680"/>
              </a:lnSpc>
              <a:spcBef>
                <a:spcPct val="0"/>
              </a:spcBef>
            </a:pPr>
            <a:r>
              <a:rPr lang="en-US" sz="1697" u="none" dirty="0" err="1">
                <a:solidFill>
                  <a:srgbClr val="86EAE9"/>
                </a:solidFill>
                <a:latin typeface="Montserrat"/>
              </a:rPr>
              <a:t>Transferencia</a:t>
            </a:r>
            <a:endParaRPr lang="en-US" sz="1697" u="none" dirty="0">
              <a:solidFill>
                <a:srgbClr val="86EAE9"/>
              </a:solidFill>
              <a:latin typeface="Montserrat"/>
            </a:endParaRPr>
          </a:p>
        </p:txBody>
      </p:sp>
      <p:sp>
        <p:nvSpPr>
          <p:cNvPr id="52" name="TextBox 52"/>
          <p:cNvSpPr txBox="1"/>
          <p:nvPr/>
        </p:nvSpPr>
        <p:spPr>
          <a:xfrm>
            <a:off x="187008" y="5421591"/>
            <a:ext cx="998306" cy="280632"/>
          </a:xfrm>
          <a:prstGeom prst="rect">
            <a:avLst/>
          </a:prstGeom>
          <a:solidFill>
            <a:schemeClr val="bg1"/>
          </a:solidFill>
        </p:spPr>
        <p:txBody>
          <a:bodyPr lIns="0" tIns="0" rIns="0" bIns="0" rtlCol="0" anchor="t">
            <a:spAutoFit/>
          </a:bodyPr>
          <a:lstStyle/>
          <a:p>
            <a:pPr algn="ctr">
              <a:lnSpc>
                <a:spcPts val="2376"/>
              </a:lnSpc>
            </a:pPr>
            <a:r>
              <a:rPr lang="en-US" sz="1697" dirty="0" err="1">
                <a:solidFill>
                  <a:srgbClr val="13538A"/>
                </a:solidFill>
                <a:latin typeface="Montserrat"/>
              </a:rPr>
              <a:t>Auditoría</a:t>
            </a:r>
            <a:endParaRPr lang="en-US" sz="1697" dirty="0">
              <a:solidFill>
                <a:srgbClr val="13538A"/>
              </a:solidFill>
              <a:latin typeface="Montserrat"/>
            </a:endParaRPr>
          </a:p>
        </p:txBody>
      </p:sp>
      <p:sp>
        <p:nvSpPr>
          <p:cNvPr id="53" name="TextBox 53"/>
          <p:cNvSpPr txBox="1"/>
          <p:nvPr/>
        </p:nvSpPr>
        <p:spPr>
          <a:xfrm>
            <a:off x="5354656" y="7059321"/>
            <a:ext cx="1657319" cy="284693"/>
          </a:xfrm>
          <a:prstGeom prst="rect">
            <a:avLst/>
          </a:prstGeom>
          <a:solidFill>
            <a:schemeClr val="bg1"/>
          </a:solidFill>
        </p:spPr>
        <p:txBody>
          <a:bodyPr wrap="square" lIns="0" tIns="0" rIns="0" bIns="0" rtlCol="0" anchor="t">
            <a:spAutoFit/>
          </a:bodyPr>
          <a:lstStyle/>
          <a:p>
            <a:pPr algn="ctr">
              <a:lnSpc>
                <a:spcPts val="2380"/>
              </a:lnSpc>
            </a:pPr>
            <a:r>
              <a:rPr lang="en-US" sz="1700" dirty="0">
                <a:solidFill>
                  <a:srgbClr val="2C92D5"/>
                </a:solidFill>
                <a:latin typeface="Montserrat"/>
              </a:rPr>
              <a:t>Outsourcing</a:t>
            </a:r>
          </a:p>
        </p:txBody>
      </p:sp>
      <p:sp>
        <p:nvSpPr>
          <p:cNvPr id="54" name="TextBox 54"/>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04</a:t>
            </a:r>
          </a:p>
        </p:txBody>
      </p:sp>
      <p:pic>
        <p:nvPicPr>
          <p:cNvPr id="55" name="Imagen 54">
            <a:extLst>
              <a:ext uri="{FF2B5EF4-FFF2-40B4-BE49-F238E27FC236}">
                <a16:creationId xmlns:a16="http://schemas.microsoft.com/office/drawing/2014/main" id="{DA714BF8-84A6-40E6-BA4A-EBEBA033CE33}"/>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pic>
        <p:nvPicPr>
          <p:cNvPr id="2" name="Imagen 1" descr="Logotipo&#10;&#10;El contenido generado por IA puede ser incorrecto.">
            <a:extLst>
              <a:ext uri="{FF2B5EF4-FFF2-40B4-BE49-F238E27FC236}">
                <a16:creationId xmlns:a16="http://schemas.microsoft.com/office/drawing/2014/main" id="{04B73D1D-82EB-43A4-2A07-E661349A66F4}"/>
              </a:ext>
            </a:extLst>
          </p:cNvPr>
          <p:cNvPicPr>
            <a:picLocks noChangeAspect="1"/>
          </p:cNvPicPr>
          <p:nvPr/>
        </p:nvPicPr>
        <p:blipFill>
          <a:blip r:embed="rId26"/>
          <a:stretch>
            <a:fillRect/>
          </a:stretch>
        </p:blipFill>
        <p:spPr>
          <a:xfrm>
            <a:off x="1695551" y="4267238"/>
            <a:ext cx="3637005" cy="13959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Gráfico 102">
            <a:extLst>
              <a:ext uri="{FF2B5EF4-FFF2-40B4-BE49-F238E27FC236}">
                <a16:creationId xmlns:a16="http://schemas.microsoft.com/office/drawing/2014/main" id="{89221E03-3C9E-4756-B11E-2DB630E440C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grpSp>
        <p:nvGrpSpPr>
          <p:cNvPr id="5" name="Group 5"/>
          <p:cNvGrpSpPr/>
          <p:nvPr/>
        </p:nvGrpSpPr>
        <p:grpSpPr>
          <a:xfrm>
            <a:off x="0" y="9723475"/>
            <a:ext cx="7560000" cy="219725"/>
            <a:chOff x="0" y="0"/>
            <a:chExt cx="2709333" cy="78745"/>
          </a:xfrm>
        </p:grpSpPr>
        <p:sp>
          <p:nvSpPr>
            <p:cNvPr id="6" name="Freeform 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9" name="Group 9"/>
          <p:cNvGrpSpPr/>
          <p:nvPr/>
        </p:nvGrpSpPr>
        <p:grpSpPr>
          <a:xfrm rot="-5400000">
            <a:off x="1137013" y="-263836"/>
            <a:ext cx="478139" cy="2752168"/>
            <a:chOff x="0" y="0"/>
            <a:chExt cx="370836" cy="2360992"/>
          </a:xfrm>
        </p:grpSpPr>
        <p:sp>
          <p:nvSpPr>
            <p:cNvPr id="10" name="Freeform 10"/>
            <p:cNvSpPr/>
            <p:nvPr/>
          </p:nvSpPr>
          <p:spPr>
            <a:xfrm>
              <a:off x="0" y="0"/>
              <a:ext cx="370836" cy="2360993"/>
            </a:xfrm>
            <a:custGeom>
              <a:avLst/>
              <a:gdLst/>
              <a:ahLst/>
              <a:cxnLst/>
              <a:rect l="l" t="t" r="r" b="b"/>
              <a:pathLst>
                <a:path w="370836" h="2360993">
                  <a:moveTo>
                    <a:pt x="123679" y="2341924"/>
                  </a:moveTo>
                  <a:cubicBezTo>
                    <a:pt x="142691" y="2353437"/>
                    <a:pt x="164305" y="2360993"/>
                    <a:pt x="185518" y="2360993"/>
                  </a:cubicBezTo>
                  <a:cubicBezTo>
                    <a:pt x="206732" y="2360993"/>
                    <a:pt x="227145" y="2354516"/>
                    <a:pt x="245956" y="2343002"/>
                  </a:cubicBezTo>
                  <a:cubicBezTo>
                    <a:pt x="246357" y="2342642"/>
                    <a:pt x="246757" y="2342642"/>
                    <a:pt x="247157" y="2342283"/>
                  </a:cubicBezTo>
                  <a:cubicBezTo>
                    <a:pt x="317802" y="2296227"/>
                    <a:pt x="369836" y="2174614"/>
                    <a:pt x="370836" y="1998101"/>
                  </a:cubicBezTo>
                  <a:lnTo>
                    <a:pt x="370836" y="0"/>
                  </a:lnTo>
                  <a:lnTo>
                    <a:pt x="0" y="0"/>
                  </a:lnTo>
                  <a:lnTo>
                    <a:pt x="0" y="1996618"/>
                  </a:lnTo>
                  <a:cubicBezTo>
                    <a:pt x="1001" y="2175333"/>
                    <a:pt x="52233" y="2296948"/>
                    <a:pt x="123679" y="2341924"/>
                  </a:cubicBezTo>
                  <a:close/>
                </a:path>
              </a:pathLst>
            </a:custGeom>
            <a:solidFill>
              <a:srgbClr val="FFFFFF"/>
            </a:solidFill>
          </p:spPr>
          <p:txBody>
            <a:bodyPr/>
            <a:lstStyle/>
            <a:p>
              <a:endParaRPr lang="es-PE"/>
            </a:p>
          </p:txBody>
        </p:sp>
        <p:sp>
          <p:nvSpPr>
            <p:cNvPr id="11" name="TextBox 11"/>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391529" y="3904417"/>
            <a:ext cx="6476019" cy="329868"/>
            <a:chOff x="0" y="0"/>
            <a:chExt cx="2320859" cy="118217"/>
          </a:xfrm>
        </p:grpSpPr>
        <p:sp>
          <p:nvSpPr>
            <p:cNvPr id="13" name="Freeform 1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307990" y="3897677"/>
            <a:ext cx="334157" cy="33415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18" name="Group 18"/>
          <p:cNvGrpSpPr/>
          <p:nvPr/>
        </p:nvGrpSpPr>
        <p:grpSpPr>
          <a:xfrm>
            <a:off x="391529" y="4303392"/>
            <a:ext cx="6476019" cy="329868"/>
            <a:chOff x="0" y="0"/>
            <a:chExt cx="2320859" cy="118217"/>
          </a:xfrm>
        </p:grpSpPr>
        <p:sp>
          <p:nvSpPr>
            <p:cNvPr id="19" name="Freeform 1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0" name="TextBox 2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307990" y="4296653"/>
            <a:ext cx="334157" cy="3341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23" name="TextBox 23"/>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24" name="Group 24"/>
          <p:cNvGrpSpPr/>
          <p:nvPr/>
        </p:nvGrpSpPr>
        <p:grpSpPr>
          <a:xfrm>
            <a:off x="391529" y="4704225"/>
            <a:ext cx="6489834" cy="329868"/>
            <a:chOff x="0" y="0"/>
            <a:chExt cx="2325810" cy="118217"/>
          </a:xfrm>
        </p:grpSpPr>
        <p:sp>
          <p:nvSpPr>
            <p:cNvPr id="25" name="Freeform 25"/>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26" name="TextBox 2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a:off x="307990" y="4697485"/>
            <a:ext cx="334157" cy="33415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29" name="TextBox 29"/>
            <p:cNvSpPr txBox="1"/>
            <p:nvPr/>
          </p:nvSpPr>
          <p:spPr>
            <a:xfrm>
              <a:off x="76200" y="57150"/>
              <a:ext cx="660400" cy="679450"/>
            </a:xfrm>
            <a:prstGeom prst="rect">
              <a:avLst/>
            </a:prstGeom>
          </p:spPr>
          <p:txBody>
            <a:bodyPr lIns="50800" tIns="50800" rIns="50800" bIns="50800" rtlCol="0" anchor="ctr"/>
            <a:lstStyle/>
            <a:p>
              <a:pPr marL="0" lvl="0" indent="0" algn="ctr">
                <a:lnSpc>
                  <a:spcPts val="1679"/>
                </a:lnSpc>
                <a:spcBef>
                  <a:spcPct val="0"/>
                </a:spcBef>
              </a:pPr>
              <a:endParaRPr/>
            </a:p>
          </p:txBody>
        </p:sp>
      </p:grpSp>
      <p:grpSp>
        <p:nvGrpSpPr>
          <p:cNvPr id="30" name="Group 30"/>
          <p:cNvGrpSpPr/>
          <p:nvPr/>
        </p:nvGrpSpPr>
        <p:grpSpPr>
          <a:xfrm>
            <a:off x="391529" y="5105057"/>
            <a:ext cx="6476019" cy="329868"/>
            <a:chOff x="0" y="0"/>
            <a:chExt cx="2320859" cy="118217"/>
          </a:xfrm>
        </p:grpSpPr>
        <p:sp>
          <p:nvSpPr>
            <p:cNvPr id="31" name="Freeform 31"/>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34" name="Freeform 34"/>
          <p:cNvSpPr/>
          <p:nvPr/>
        </p:nvSpPr>
        <p:spPr>
          <a:xfrm>
            <a:off x="308735" y="5098317"/>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grpSp>
        <p:nvGrpSpPr>
          <p:cNvPr id="36" name="Group 36"/>
          <p:cNvGrpSpPr/>
          <p:nvPr/>
        </p:nvGrpSpPr>
        <p:grpSpPr>
          <a:xfrm>
            <a:off x="391529" y="5524115"/>
            <a:ext cx="6489834" cy="329868"/>
            <a:chOff x="0" y="0"/>
            <a:chExt cx="2325810" cy="118217"/>
          </a:xfrm>
        </p:grpSpPr>
        <p:sp>
          <p:nvSpPr>
            <p:cNvPr id="37" name="Freeform 37"/>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38" name="TextBox 3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40" name="Freeform 40"/>
          <p:cNvSpPr/>
          <p:nvPr/>
        </p:nvSpPr>
        <p:spPr>
          <a:xfrm>
            <a:off x="308735" y="5517375"/>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grpSp>
        <p:nvGrpSpPr>
          <p:cNvPr id="42" name="Group 42"/>
          <p:cNvGrpSpPr/>
          <p:nvPr/>
        </p:nvGrpSpPr>
        <p:grpSpPr>
          <a:xfrm>
            <a:off x="391529" y="5943997"/>
            <a:ext cx="6476019" cy="329868"/>
            <a:chOff x="0" y="0"/>
            <a:chExt cx="2320859" cy="118217"/>
          </a:xfrm>
        </p:grpSpPr>
        <p:sp>
          <p:nvSpPr>
            <p:cNvPr id="43" name="Freeform 4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44" name="TextBox 4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45" name="Group 45"/>
          <p:cNvGrpSpPr/>
          <p:nvPr/>
        </p:nvGrpSpPr>
        <p:grpSpPr>
          <a:xfrm>
            <a:off x="307990" y="5937258"/>
            <a:ext cx="334157" cy="334157"/>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47" name="TextBox 4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48" name="Group 48"/>
          <p:cNvGrpSpPr/>
          <p:nvPr/>
        </p:nvGrpSpPr>
        <p:grpSpPr>
          <a:xfrm>
            <a:off x="391529" y="6363880"/>
            <a:ext cx="6476019" cy="329868"/>
            <a:chOff x="0" y="0"/>
            <a:chExt cx="2320859" cy="118217"/>
          </a:xfrm>
        </p:grpSpPr>
        <p:sp>
          <p:nvSpPr>
            <p:cNvPr id="49" name="Freeform 4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50" name="TextBox 5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1" name="Group 51"/>
          <p:cNvGrpSpPr/>
          <p:nvPr/>
        </p:nvGrpSpPr>
        <p:grpSpPr>
          <a:xfrm>
            <a:off x="307990" y="6357140"/>
            <a:ext cx="334157" cy="334157"/>
            <a:chOff x="0" y="0"/>
            <a:chExt cx="812800" cy="812800"/>
          </a:xfrm>
        </p:grpSpPr>
        <p:sp>
          <p:nvSpPr>
            <p:cNvPr id="52" name="Freeform 5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53" name="TextBox 53"/>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54" name="Group 54"/>
          <p:cNvGrpSpPr/>
          <p:nvPr/>
        </p:nvGrpSpPr>
        <p:grpSpPr>
          <a:xfrm>
            <a:off x="405344" y="6764712"/>
            <a:ext cx="6476019" cy="329868"/>
            <a:chOff x="0" y="0"/>
            <a:chExt cx="2320859" cy="118217"/>
          </a:xfrm>
        </p:grpSpPr>
        <p:sp>
          <p:nvSpPr>
            <p:cNvPr id="55" name="Freeform 55"/>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56" name="TextBox 5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7" name="Group 57"/>
          <p:cNvGrpSpPr/>
          <p:nvPr/>
        </p:nvGrpSpPr>
        <p:grpSpPr>
          <a:xfrm>
            <a:off x="321805" y="6757972"/>
            <a:ext cx="334157" cy="334157"/>
            <a:chOff x="0" y="0"/>
            <a:chExt cx="812800" cy="812800"/>
          </a:xfrm>
        </p:grpSpPr>
        <p:sp>
          <p:nvSpPr>
            <p:cNvPr id="58" name="Freeform 5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9" name="TextBox 59"/>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60" name="Group 60"/>
          <p:cNvGrpSpPr/>
          <p:nvPr/>
        </p:nvGrpSpPr>
        <p:grpSpPr>
          <a:xfrm>
            <a:off x="405344" y="7146494"/>
            <a:ext cx="6476019" cy="329868"/>
            <a:chOff x="0" y="0"/>
            <a:chExt cx="2320859" cy="118217"/>
          </a:xfrm>
        </p:grpSpPr>
        <p:sp>
          <p:nvSpPr>
            <p:cNvPr id="61" name="Freeform 61"/>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62" name="TextBox 62"/>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3" name="Group 63"/>
          <p:cNvGrpSpPr/>
          <p:nvPr/>
        </p:nvGrpSpPr>
        <p:grpSpPr>
          <a:xfrm>
            <a:off x="321805" y="7139754"/>
            <a:ext cx="334157" cy="334157"/>
            <a:chOff x="0" y="0"/>
            <a:chExt cx="812800" cy="812800"/>
          </a:xfrm>
        </p:grpSpPr>
        <p:sp>
          <p:nvSpPr>
            <p:cNvPr id="64" name="Freeform 6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65" name="TextBox 65"/>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66" name="Group 66"/>
          <p:cNvGrpSpPr/>
          <p:nvPr/>
        </p:nvGrpSpPr>
        <p:grpSpPr>
          <a:xfrm>
            <a:off x="391529" y="3503584"/>
            <a:ext cx="6476019" cy="329868"/>
            <a:chOff x="0" y="0"/>
            <a:chExt cx="2320859" cy="118217"/>
          </a:xfrm>
        </p:grpSpPr>
        <p:sp>
          <p:nvSpPr>
            <p:cNvPr id="67" name="Freeform 67"/>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68" name="TextBox 6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9" name="Group 69"/>
          <p:cNvGrpSpPr/>
          <p:nvPr/>
        </p:nvGrpSpPr>
        <p:grpSpPr>
          <a:xfrm>
            <a:off x="307990" y="3496845"/>
            <a:ext cx="334157" cy="334157"/>
            <a:chOff x="0" y="0"/>
            <a:chExt cx="812800" cy="812800"/>
          </a:xfrm>
        </p:grpSpPr>
        <p:sp>
          <p:nvSpPr>
            <p:cNvPr id="70" name="Freeform 7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71" name="TextBox 71"/>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72" name="TextBox 72"/>
          <p:cNvSpPr txBox="1"/>
          <p:nvPr/>
        </p:nvSpPr>
        <p:spPr>
          <a:xfrm>
            <a:off x="248990" y="913891"/>
            <a:ext cx="2254185" cy="405056"/>
          </a:xfrm>
          <a:prstGeom prst="rect">
            <a:avLst/>
          </a:prstGeom>
        </p:spPr>
        <p:txBody>
          <a:bodyPr wrap="square"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AUDITORÍA</a:t>
            </a:r>
          </a:p>
        </p:txBody>
      </p:sp>
      <p:sp>
        <p:nvSpPr>
          <p:cNvPr id="73" name="TextBox 73"/>
          <p:cNvSpPr txBox="1"/>
          <p:nvPr/>
        </p:nvSpPr>
        <p:spPr>
          <a:xfrm>
            <a:off x="407675" y="1398942"/>
            <a:ext cx="6572692" cy="1874222"/>
          </a:xfrm>
          <a:prstGeom prst="rect">
            <a:avLst/>
          </a:prstGeom>
        </p:spPr>
        <p:txBody>
          <a:bodyPr lIns="0" tIns="0" rIns="0" bIns="0" rtlCol="0" anchor="t">
            <a:spAutoFit/>
          </a:bodyPr>
          <a:lstStyle/>
          <a:p>
            <a:pPr algn="just">
              <a:lnSpc>
                <a:spcPts val="1680"/>
              </a:lnSpc>
            </a:pPr>
            <a:r>
              <a:rPr lang="en-US" sz="1200">
                <a:solidFill>
                  <a:srgbClr val="223F6A"/>
                </a:solidFill>
                <a:latin typeface="Montserrat"/>
              </a:rPr>
              <a:t>Las auditorías nunca son iguales, aunque las metodologías usadas por las ﬁrmas auditoras son similares, creemos que la diferencia de nuestra Firma radica en la calidad y dirección del servicio, la experiencia, dedicación y liderazgo de los profesionales que participan, la habilidad del equipo para entregar recomendaciones que agreguen valor al negocio y el establecimiento de adecuadas comunicaciones así como la oportuna respuesta a los requerimientos.</a:t>
            </a:r>
          </a:p>
          <a:p>
            <a:pPr algn="just">
              <a:lnSpc>
                <a:spcPts val="1680"/>
              </a:lnSpc>
            </a:pPr>
            <a:endParaRPr lang="en-US" sz="1200">
              <a:solidFill>
                <a:srgbClr val="223F6A"/>
              </a:solidFill>
              <a:latin typeface="Montserrat"/>
            </a:endParaRPr>
          </a:p>
          <a:p>
            <a:pPr marL="0" lvl="0" indent="0" algn="just">
              <a:lnSpc>
                <a:spcPts val="1680"/>
              </a:lnSpc>
              <a:spcBef>
                <a:spcPct val="0"/>
              </a:spcBef>
            </a:pPr>
            <a:r>
              <a:rPr lang="en-US" sz="1200">
                <a:solidFill>
                  <a:srgbClr val="223F6A"/>
                </a:solidFill>
                <a:latin typeface="Montserrat"/>
              </a:rPr>
              <a:t>Creemos ﬁrmemente que nuestro equipo profesional tiene la experiencia en la industria, habilidad y disposición para hacer esta diferencia en nuestros servicios:</a:t>
            </a:r>
          </a:p>
        </p:txBody>
      </p:sp>
      <p:sp>
        <p:nvSpPr>
          <p:cNvPr id="74" name="TextBox 74"/>
          <p:cNvSpPr txBox="1"/>
          <p:nvPr/>
        </p:nvSpPr>
        <p:spPr>
          <a:xfrm>
            <a:off x="786328" y="3963227"/>
            <a:ext cx="1902768"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Auditoría Administrativa </a:t>
            </a:r>
          </a:p>
        </p:txBody>
      </p:sp>
      <p:sp>
        <p:nvSpPr>
          <p:cNvPr id="75" name="TextBox 75"/>
          <p:cNvSpPr txBox="1"/>
          <p:nvPr/>
        </p:nvSpPr>
        <p:spPr>
          <a:xfrm>
            <a:off x="786328" y="4362203"/>
            <a:ext cx="1342707"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Auditoría Interna </a:t>
            </a:r>
          </a:p>
        </p:txBody>
      </p:sp>
      <p:sp>
        <p:nvSpPr>
          <p:cNvPr id="76" name="TextBox 76"/>
          <p:cNvSpPr txBox="1"/>
          <p:nvPr/>
        </p:nvSpPr>
        <p:spPr>
          <a:xfrm>
            <a:off x="786328" y="4763036"/>
            <a:ext cx="1569177"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Auditoría Operativa</a:t>
            </a:r>
          </a:p>
        </p:txBody>
      </p:sp>
      <p:sp>
        <p:nvSpPr>
          <p:cNvPr id="77" name="TextBox 77"/>
          <p:cNvSpPr txBox="1"/>
          <p:nvPr/>
        </p:nvSpPr>
        <p:spPr>
          <a:xfrm>
            <a:off x="786328" y="5163868"/>
            <a:ext cx="2786608" cy="198087"/>
          </a:xfrm>
          <a:prstGeom prst="rect">
            <a:avLst/>
          </a:prstGeom>
        </p:spPr>
        <p:txBody>
          <a:bodyPr lIns="0" tIns="0" rIns="0" bIns="0" rtlCol="0" anchor="t">
            <a:spAutoFit/>
          </a:bodyPr>
          <a:lstStyle/>
          <a:p>
            <a:pPr algn="ctr">
              <a:lnSpc>
                <a:spcPts val="1679"/>
              </a:lnSpc>
            </a:pPr>
            <a:r>
              <a:rPr lang="en-US" sz="1200" dirty="0" err="1">
                <a:solidFill>
                  <a:srgbClr val="FFFFFF"/>
                </a:solidFill>
                <a:latin typeface="Montserrat"/>
              </a:rPr>
              <a:t>Compilación</a:t>
            </a:r>
            <a:r>
              <a:rPr lang="en-US" sz="1200" dirty="0">
                <a:solidFill>
                  <a:srgbClr val="FFFFFF"/>
                </a:solidFill>
                <a:latin typeface="Montserrat"/>
              </a:rPr>
              <a:t> de </a:t>
            </a:r>
            <a:r>
              <a:rPr lang="en-US" sz="1200" dirty="0" err="1">
                <a:solidFill>
                  <a:srgbClr val="FFFFFF"/>
                </a:solidFill>
                <a:latin typeface="Montserrat"/>
              </a:rPr>
              <a:t>Estados</a:t>
            </a:r>
            <a:r>
              <a:rPr lang="en-US" sz="1200" dirty="0">
                <a:solidFill>
                  <a:srgbClr val="FFFFFF"/>
                </a:solidFill>
                <a:latin typeface="Montserrat"/>
              </a:rPr>
              <a:t> </a:t>
            </a:r>
            <a:r>
              <a:rPr lang="en-US" sz="1200" dirty="0" err="1">
                <a:solidFill>
                  <a:srgbClr val="FFFFFF"/>
                </a:solidFill>
                <a:latin typeface="Montserrat"/>
              </a:rPr>
              <a:t>Financieros</a:t>
            </a:r>
            <a:endParaRPr lang="en-US" sz="1200" dirty="0">
              <a:solidFill>
                <a:srgbClr val="FFFFFF"/>
              </a:solidFill>
              <a:latin typeface="Montserrat"/>
            </a:endParaRPr>
          </a:p>
        </p:txBody>
      </p:sp>
      <p:sp>
        <p:nvSpPr>
          <p:cNvPr id="78" name="TextBox 78"/>
          <p:cNvSpPr txBox="1"/>
          <p:nvPr/>
        </p:nvSpPr>
        <p:spPr>
          <a:xfrm>
            <a:off x="786328" y="5582926"/>
            <a:ext cx="4298539"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Compromisos para realizar procedimientos acordados</a:t>
            </a:r>
          </a:p>
        </p:txBody>
      </p:sp>
      <p:sp>
        <p:nvSpPr>
          <p:cNvPr id="79" name="TextBox 79"/>
          <p:cNvSpPr txBox="1"/>
          <p:nvPr/>
        </p:nvSpPr>
        <p:spPr>
          <a:xfrm>
            <a:off x="786328" y="6002808"/>
            <a:ext cx="1787184" cy="198087"/>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Eficiencia</a:t>
            </a:r>
            <a:r>
              <a:rPr lang="en-US" sz="1200" dirty="0">
                <a:solidFill>
                  <a:srgbClr val="FFFFFF"/>
                </a:solidFill>
                <a:latin typeface="Montserrat"/>
              </a:rPr>
              <a:t> de </a:t>
            </a:r>
            <a:r>
              <a:rPr lang="en-US" sz="1200" dirty="0" err="1">
                <a:solidFill>
                  <a:srgbClr val="FFFFFF"/>
                </a:solidFill>
                <a:latin typeface="Montserrat"/>
              </a:rPr>
              <a:t>Procesos</a:t>
            </a:r>
            <a:endParaRPr lang="en-US" sz="1200" dirty="0">
              <a:solidFill>
                <a:srgbClr val="FFFFFF"/>
              </a:solidFill>
              <a:latin typeface="Montserrat"/>
            </a:endParaRPr>
          </a:p>
        </p:txBody>
      </p:sp>
      <p:sp>
        <p:nvSpPr>
          <p:cNvPr id="80" name="TextBox 80"/>
          <p:cNvSpPr txBox="1"/>
          <p:nvPr/>
        </p:nvSpPr>
        <p:spPr>
          <a:xfrm>
            <a:off x="786328" y="6417957"/>
            <a:ext cx="6017672"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Implementación de Normas Internacionales de Información Financiera - NIIF</a:t>
            </a:r>
          </a:p>
        </p:txBody>
      </p:sp>
      <p:sp>
        <p:nvSpPr>
          <p:cNvPr id="81" name="TextBox 81"/>
          <p:cNvSpPr txBox="1"/>
          <p:nvPr/>
        </p:nvSpPr>
        <p:spPr>
          <a:xfrm>
            <a:off x="800144" y="6823523"/>
            <a:ext cx="2571044"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Revisión de Estados Financieros</a:t>
            </a:r>
          </a:p>
        </p:txBody>
      </p:sp>
      <p:sp>
        <p:nvSpPr>
          <p:cNvPr id="82" name="TextBox 82"/>
          <p:cNvSpPr txBox="1"/>
          <p:nvPr/>
        </p:nvSpPr>
        <p:spPr>
          <a:xfrm>
            <a:off x="800144" y="7205305"/>
            <a:ext cx="2684499"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Sostenibilidad y Cambio Climático</a:t>
            </a:r>
          </a:p>
        </p:txBody>
      </p:sp>
      <p:sp>
        <p:nvSpPr>
          <p:cNvPr id="83" name="TextBox 83"/>
          <p:cNvSpPr txBox="1"/>
          <p:nvPr/>
        </p:nvSpPr>
        <p:spPr>
          <a:xfrm>
            <a:off x="786328" y="3563455"/>
            <a:ext cx="1569177" cy="198087"/>
          </a:xfrm>
          <a:prstGeom prst="rect">
            <a:avLst/>
          </a:prstGeom>
        </p:spPr>
        <p:txBody>
          <a:bodyPr lIns="0" tIns="0" rIns="0" bIns="0" rtlCol="0" anchor="t">
            <a:spAutoFit/>
          </a:bodyPr>
          <a:lstStyle/>
          <a:p>
            <a:pPr algn="ctr">
              <a:lnSpc>
                <a:spcPts val="1679"/>
              </a:lnSpc>
            </a:pPr>
            <a:r>
              <a:rPr lang="en-US" sz="1200">
                <a:solidFill>
                  <a:srgbClr val="FFFFFF"/>
                </a:solidFill>
                <a:latin typeface="Montserrat"/>
              </a:rPr>
              <a:t>Auditoría Financiera</a:t>
            </a:r>
          </a:p>
        </p:txBody>
      </p:sp>
      <p:sp>
        <p:nvSpPr>
          <p:cNvPr id="84" name="TextBox 84"/>
          <p:cNvSpPr txBox="1"/>
          <p:nvPr/>
        </p:nvSpPr>
        <p:spPr>
          <a:xfrm>
            <a:off x="403338" y="3568276"/>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85" name="TextBox 85"/>
          <p:cNvSpPr txBox="1"/>
          <p:nvPr/>
        </p:nvSpPr>
        <p:spPr>
          <a:xfrm>
            <a:off x="369296" y="3957714"/>
            <a:ext cx="209488" cy="198087"/>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86" name="TextBox 86"/>
          <p:cNvSpPr txBox="1"/>
          <p:nvPr/>
        </p:nvSpPr>
        <p:spPr>
          <a:xfrm>
            <a:off x="403338" y="4368084"/>
            <a:ext cx="167079" cy="198087"/>
          </a:xfrm>
          <a:prstGeom prst="rect">
            <a:avLst/>
          </a:prstGeom>
        </p:spPr>
        <p:txBody>
          <a:bodyPr lIns="0" tIns="0" rIns="0" bIns="0" rtlCol="0" anchor="t">
            <a:spAutoFit/>
          </a:bodyPr>
          <a:lstStyle/>
          <a:p>
            <a:pPr algn="ctr">
              <a:lnSpc>
                <a:spcPts val="1679"/>
              </a:lnSpc>
            </a:pPr>
            <a:r>
              <a:rPr lang="en-US" sz="1200">
                <a:solidFill>
                  <a:srgbClr val="272E50"/>
                </a:solidFill>
                <a:latin typeface="Montserrat"/>
              </a:rPr>
              <a:t>3</a:t>
            </a:r>
          </a:p>
        </p:txBody>
      </p:sp>
      <p:sp>
        <p:nvSpPr>
          <p:cNvPr id="87" name="TextBox 87"/>
          <p:cNvSpPr txBox="1"/>
          <p:nvPr/>
        </p:nvSpPr>
        <p:spPr>
          <a:xfrm>
            <a:off x="390501" y="4766183"/>
            <a:ext cx="167079"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4</a:t>
            </a:r>
          </a:p>
        </p:txBody>
      </p:sp>
      <p:sp>
        <p:nvSpPr>
          <p:cNvPr id="88" name="TextBox 88"/>
          <p:cNvSpPr txBox="1"/>
          <p:nvPr/>
        </p:nvSpPr>
        <p:spPr>
          <a:xfrm>
            <a:off x="380970" y="5158035"/>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5</a:t>
            </a:r>
          </a:p>
        </p:txBody>
      </p:sp>
      <p:sp>
        <p:nvSpPr>
          <p:cNvPr id="89" name="TextBox 89"/>
          <p:cNvSpPr txBox="1"/>
          <p:nvPr/>
        </p:nvSpPr>
        <p:spPr>
          <a:xfrm>
            <a:off x="390501" y="5582499"/>
            <a:ext cx="167079" cy="198087"/>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6</a:t>
            </a:r>
          </a:p>
        </p:txBody>
      </p:sp>
      <p:sp>
        <p:nvSpPr>
          <p:cNvPr id="90" name="TextBox 90"/>
          <p:cNvSpPr txBox="1"/>
          <p:nvPr/>
        </p:nvSpPr>
        <p:spPr>
          <a:xfrm>
            <a:off x="394412" y="6008020"/>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7</a:t>
            </a:r>
          </a:p>
        </p:txBody>
      </p:sp>
      <p:sp>
        <p:nvSpPr>
          <p:cNvPr id="91" name="TextBox 91"/>
          <p:cNvSpPr txBox="1"/>
          <p:nvPr/>
        </p:nvSpPr>
        <p:spPr>
          <a:xfrm>
            <a:off x="390501" y="6425838"/>
            <a:ext cx="167079"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8</a:t>
            </a:r>
          </a:p>
        </p:txBody>
      </p:sp>
      <p:sp>
        <p:nvSpPr>
          <p:cNvPr id="92" name="TextBox 92"/>
          <p:cNvSpPr txBox="1"/>
          <p:nvPr/>
        </p:nvSpPr>
        <p:spPr>
          <a:xfrm>
            <a:off x="403337" y="6823523"/>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9</a:t>
            </a:r>
          </a:p>
        </p:txBody>
      </p:sp>
      <p:sp>
        <p:nvSpPr>
          <p:cNvPr id="93" name="TextBox 93"/>
          <p:cNvSpPr txBox="1"/>
          <p:nvPr/>
        </p:nvSpPr>
        <p:spPr>
          <a:xfrm>
            <a:off x="417154" y="7211185"/>
            <a:ext cx="167079"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10</a:t>
            </a:r>
          </a:p>
        </p:txBody>
      </p:sp>
      <p:grpSp>
        <p:nvGrpSpPr>
          <p:cNvPr id="94" name="Group 94"/>
          <p:cNvGrpSpPr/>
          <p:nvPr/>
        </p:nvGrpSpPr>
        <p:grpSpPr>
          <a:xfrm>
            <a:off x="0" y="0"/>
            <a:ext cx="7560000" cy="219725"/>
            <a:chOff x="0" y="0"/>
            <a:chExt cx="2709333" cy="78745"/>
          </a:xfrm>
        </p:grpSpPr>
        <p:sp>
          <p:nvSpPr>
            <p:cNvPr id="95" name="Freeform 95"/>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96" name="TextBox 96"/>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97" name="Group 97"/>
          <p:cNvGrpSpPr/>
          <p:nvPr/>
        </p:nvGrpSpPr>
        <p:grpSpPr>
          <a:xfrm>
            <a:off x="6950053" y="10106294"/>
            <a:ext cx="415413" cy="415413"/>
            <a:chOff x="0" y="0"/>
            <a:chExt cx="812800" cy="812800"/>
          </a:xfrm>
        </p:grpSpPr>
        <p:sp>
          <p:nvSpPr>
            <p:cNvPr id="98" name="Freeform 9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99" name="TextBox 99"/>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0" name="TextBox 100"/>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05</a:t>
            </a:r>
          </a:p>
        </p:txBody>
      </p:sp>
      <p:pic>
        <p:nvPicPr>
          <p:cNvPr id="101" name="Imagen 100">
            <a:extLst>
              <a:ext uri="{FF2B5EF4-FFF2-40B4-BE49-F238E27FC236}">
                <a16:creationId xmlns:a16="http://schemas.microsoft.com/office/drawing/2014/main" id="{72C0E4C8-D422-4381-9E12-91490B4955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Gráfico 75">
            <a:extLst>
              <a:ext uri="{FF2B5EF4-FFF2-40B4-BE49-F238E27FC236}">
                <a16:creationId xmlns:a16="http://schemas.microsoft.com/office/drawing/2014/main" id="{39ABE679-1617-410F-B720-5D050BB349A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215"/>
          <a:stretch/>
        </p:blipFill>
        <p:spPr>
          <a:xfrm>
            <a:off x="-35252" y="9943200"/>
            <a:ext cx="7623502" cy="805950"/>
          </a:xfrm>
          <a:prstGeom prst="rect">
            <a:avLst/>
          </a:prstGeom>
        </p:spPr>
      </p:pic>
      <p:grpSp>
        <p:nvGrpSpPr>
          <p:cNvPr id="5" name="Group 5"/>
          <p:cNvGrpSpPr/>
          <p:nvPr/>
        </p:nvGrpSpPr>
        <p:grpSpPr>
          <a:xfrm>
            <a:off x="0" y="9723475"/>
            <a:ext cx="7560000" cy="219725"/>
            <a:chOff x="0" y="0"/>
            <a:chExt cx="2709333" cy="78745"/>
          </a:xfrm>
        </p:grpSpPr>
        <p:sp>
          <p:nvSpPr>
            <p:cNvPr id="6" name="Freeform 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9" name="Picture 9"/>
          <p:cNvPicPr>
            <a:picLocks noChangeAspect="1"/>
          </p:cNvPicPr>
          <p:nvPr/>
        </p:nvPicPr>
        <p:blipFill>
          <a:blip r:embed="rId5">
            <a:alphaModFix amt="6000"/>
          </a:blip>
          <a:srcRect t="5024" b="5024"/>
          <a:stretch>
            <a:fillRect/>
          </a:stretch>
        </p:blipFill>
        <p:spPr>
          <a:xfrm>
            <a:off x="-34545" y="106262"/>
            <a:ext cx="7591045" cy="9723475"/>
          </a:xfrm>
          <a:prstGeom prst="rect">
            <a:avLst/>
          </a:prstGeom>
        </p:spPr>
      </p:pic>
      <p:sp>
        <p:nvSpPr>
          <p:cNvPr id="10" name="TextBox 10"/>
          <p:cNvSpPr txBox="1"/>
          <p:nvPr/>
        </p:nvSpPr>
        <p:spPr>
          <a:xfrm>
            <a:off x="407675" y="1417113"/>
            <a:ext cx="6572692" cy="1945597"/>
          </a:xfrm>
          <a:prstGeom prst="rect">
            <a:avLst/>
          </a:prstGeom>
        </p:spPr>
        <p:txBody>
          <a:bodyPr lIns="0" tIns="0" rIns="0" bIns="0" rtlCol="0" anchor="t">
            <a:spAutoFit/>
          </a:bodyPr>
          <a:lstStyle/>
          <a:p>
            <a:pPr algn="just">
              <a:lnSpc>
                <a:spcPts val="1680"/>
              </a:lnSpc>
            </a:pPr>
            <a:r>
              <a:rPr lang="en-US" sz="1200" dirty="0" err="1">
                <a:solidFill>
                  <a:srgbClr val="223F6A"/>
                </a:solidFill>
                <a:latin typeface="Montserrat"/>
              </a:rPr>
              <a:t>Brindamos</a:t>
            </a:r>
            <a:r>
              <a:rPr lang="en-US" sz="1200" dirty="0">
                <a:solidFill>
                  <a:srgbClr val="223F6A"/>
                </a:solidFill>
                <a:latin typeface="Montserrat"/>
              </a:rPr>
              <a:t> </a:t>
            </a:r>
            <a:r>
              <a:rPr lang="en-US" sz="1200" dirty="0" err="1">
                <a:solidFill>
                  <a:srgbClr val="223F6A"/>
                </a:solidFill>
                <a:latin typeface="Montserrat"/>
              </a:rPr>
              <a:t>asistencia</a:t>
            </a:r>
            <a:r>
              <a:rPr lang="en-US" sz="1200" dirty="0">
                <a:solidFill>
                  <a:srgbClr val="223F6A"/>
                </a:solidFill>
                <a:latin typeface="Montserrat"/>
              </a:rPr>
              <a:t> </a:t>
            </a:r>
            <a:r>
              <a:rPr lang="en-US" sz="1200" dirty="0" err="1">
                <a:solidFill>
                  <a:srgbClr val="223F6A"/>
                </a:solidFill>
                <a:latin typeface="Montserrat"/>
              </a:rPr>
              <a:t>permanente</a:t>
            </a:r>
            <a:r>
              <a:rPr lang="en-US" sz="1200" dirty="0">
                <a:solidFill>
                  <a:srgbClr val="223F6A"/>
                </a:solidFill>
                <a:latin typeface="Montserrat"/>
              </a:rPr>
              <a:t> y </a:t>
            </a:r>
            <a:r>
              <a:rPr lang="en-US" sz="1200" dirty="0" err="1">
                <a:solidFill>
                  <a:srgbClr val="223F6A"/>
                </a:solidFill>
                <a:latin typeface="Montserrat"/>
              </a:rPr>
              <a:t>soporte</a:t>
            </a:r>
            <a:r>
              <a:rPr lang="en-US" sz="1200" dirty="0">
                <a:solidFill>
                  <a:srgbClr val="223F6A"/>
                </a:solidFill>
                <a:latin typeface="Montserrat"/>
              </a:rPr>
              <a:t> </a:t>
            </a:r>
            <a:r>
              <a:rPr lang="en-US" sz="1200" dirty="0" err="1">
                <a:solidFill>
                  <a:srgbClr val="223F6A"/>
                </a:solidFill>
                <a:latin typeface="Montserrat"/>
              </a:rPr>
              <a:t>en</a:t>
            </a:r>
            <a:r>
              <a:rPr lang="en-US" sz="1200" dirty="0">
                <a:solidFill>
                  <a:srgbClr val="223F6A"/>
                </a:solidFill>
                <a:latin typeface="Montserrat"/>
              </a:rPr>
              <a:t> </a:t>
            </a:r>
            <a:r>
              <a:rPr lang="en-US" sz="1200" dirty="0" err="1">
                <a:solidFill>
                  <a:srgbClr val="223F6A"/>
                </a:solidFill>
                <a:latin typeface="Montserrat"/>
              </a:rPr>
              <a:t>los</a:t>
            </a:r>
            <a:r>
              <a:rPr lang="en-US" sz="1200" dirty="0">
                <a:solidFill>
                  <a:srgbClr val="223F6A"/>
                </a:solidFill>
                <a:latin typeface="Montserrat"/>
              </a:rPr>
              <a:t> </a:t>
            </a:r>
            <a:r>
              <a:rPr lang="en-US" sz="1200" dirty="0" err="1">
                <a:solidFill>
                  <a:srgbClr val="223F6A"/>
                </a:solidFill>
                <a:latin typeface="Montserrat"/>
              </a:rPr>
              <a:t>aspectos</a:t>
            </a:r>
            <a:r>
              <a:rPr lang="en-US" sz="1200" dirty="0">
                <a:solidFill>
                  <a:srgbClr val="223F6A"/>
                </a:solidFill>
                <a:latin typeface="Montserrat"/>
              </a:rPr>
              <a:t> </a:t>
            </a:r>
            <a:r>
              <a:rPr lang="en-US" sz="1200" dirty="0" err="1">
                <a:solidFill>
                  <a:srgbClr val="223F6A"/>
                </a:solidFill>
                <a:latin typeface="Montserrat"/>
              </a:rPr>
              <a:t>tributarios</a:t>
            </a:r>
            <a:r>
              <a:rPr lang="en-US" sz="1200" dirty="0">
                <a:solidFill>
                  <a:srgbClr val="223F6A"/>
                </a:solidFill>
                <a:latin typeface="Montserrat"/>
              </a:rPr>
              <a:t> que </a:t>
            </a:r>
            <a:r>
              <a:rPr lang="en-US" sz="1200" dirty="0" err="1">
                <a:solidFill>
                  <a:srgbClr val="223F6A"/>
                </a:solidFill>
                <a:latin typeface="Montserrat"/>
              </a:rPr>
              <a:t>ayuden</a:t>
            </a:r>
            <a:r>
              <a:rPr lang="en-US" sz="1200" dirty="0">
                <a:solidFill>
                  <a:srgbClr val="223F6A"/>
                </a:solidFill>
                <a:latin typeface="Montserrat"/>
              </a:rPr>
              <a:t> a las </a:t>
            </a:r>
            <a:r>
              <a:rPr lang="en-US" sz="1200" dirty="0" err="1">
                <a:solidFill>
                  <a:srgbClr val="223F6A"/>
                </a:solidFill>
                <a:latin typeface="Montserrat"/>
              </a:rPr>
              <a:t>empresas</a:t>
            </a:r>
            <a:r>
              <a:rPr lang="en-US" sz="1200" dirty="0">
                <a:solidFill>
                  <a:srgbClr val="223F6A"/>
                </a:solidFill>
                <a:latin typeface="Montserrat"/>
              </a:rPr>
              <a:t> </a:t>
            </a:r>
            <a:r>
              <a:rPr lang="en-US" sz="1200" dirty="0" err="1">
                <a:solidFill>
                  <a:srgbClr val="223F6A"/>
                </a:solidFill>
                <a:latin typeface="Montserrat"/>
              </a:rPr>
              <a:t>alcanzar</a:t>
            </a:r>
            <a:r>
              <a:rPr lang="en-US" sz="1200" dirty="0">
                <a:solidFill>
                  <a:srgbClr val="223F6A"/>
                </a:solidFill>
                <a:latin typeface="Montserrat"/>
              </a:rPr>
              <a:t> </a:t>
            </a:r>
            <a:r>
              <a:rPr lang="en-US" sz="1200" dirty="0" err="1">
                <a:solidFill>
                  <a:srgbClr val="223F6A"/>
                </a:solidFill>
                <a:latin typeface="Montserrat"/>
              </a:rPr>
              <a:t>su</a:t>
            </a:r>
            <a:r>
              <a:rPr lang="en-US" sz="1200" dirty="0">
                <a:solidFill>
                  <a:srgbClr val="223F6A"/>
                </a:solidFill>
                <a:latin typeface="Montserrat"/>
              </a:rPr>
              <a:t> </a:t>
            </a:r>
            <a:r>
              <a:rPr lang="en-US" sz="1200" dirty="0" err="1">
                <a:solidFill>
                  <a:srgbClr val="223F6A"/>
                </a:solidFill>
                <a:latin typeface="Montserrat"/>
              </a:rPr>
              <a:t>potencial</a:t>
            </a:r>
            <a:r>
              <a:rPr lang="en-US" sz="1200" dirty="0">
                <a:solidFill>
                  <a:srgbClr val="223F6A"/>
                </a:solidFill>
                <a:latin typeface="Montserrat"/>
              </a:rPr>
              <a:t> de </a:t>
            </a:r>
            <a:r>
              <a:rPr lang="en-US" sz="1200" dirty="0" err="1">
                <a:solidFill>
                  <a:srgbClr val="223F6A"/>
                </a:solidFill>
                <a:latin typeface="Montserrat"/>
              </a:rPr>
              <a:t>crecimiento</a:t>
            </a:r>
            <a:r>
              <a:rPr lang="en-US" sz="1200" dirty="0">
                <a:solidFill>
                  <a:srgbClr val="223F6A"/>
                </a:solidFill>
                <a:latin typeface="Montserrat"/>
              </a:rPr>
              <a:t> a </a:t>
            </a:r>
            <a:r>
              <a:rPr lang="en-US" sz="1200" dirty="0" err="1">
                <a:solidFill>
                  <a:srgbClr val="223F6A"/>
                </a:solidFill>
                <a:latin typeface="Montserrat"/>
              </a:rPr>
              <a:t>nivel</a:t>
            </a:r>
            <a:r>
              <a:rPr lang="en-US" sz="1200" dirty="0">
                <a:solidFill>
                  <a:srgbClr val="223F6A"/>
                </a:solidFill>
                <a:latin typeface="Montserrat"/>
              </a:rPr>
              <a:t> </a:t>
            </a:r>
            <a:r>
              <a:rPr lang="en-US" sz="1200" dirty="0" err="1">
                <a:solidFill>
                  <a:srgbClr val="223F6A"/>
                </a:solidFill>
                <a:latin typeface="Montserrat"/>
              </a:rPr>
              <a:t>nacional</a:t>
            </a:r>
            <a:r>
              <a:rPr lang="en-US" sz="1200" dirty="0">
                <a:solidFill>
                  <a:srgbClr val="223F6A"/>
                </a:solidFill>
                <a:latin typeface="Montserrat"/>
              </a:rPr>
              <a:t> e </a:t>
            </a:r>
            <a:r>
              <a:rPr lang="en-US" sz="1200" dirty="0" err="1">
                <a:solidFill>
                  <a:srgbClr val="223F6A"/>
                </a:solidFill>
                <a:latin typeface="Montserrat"/>
              </a:rPr>
              <a:t>internacional</a:t>
            </a:r>
            <a:r>
              <a:rPr lang="en-US" sz="1200" dirty="0">
                <a:solidFill>
                  <a:srgbClr val="223F6A"/>
                </a:solidFill>
                <a:latin typeface="Montserrat"/>
              </a:rPr>
              <a:t>. </a:t>
            </a:r>
            <a:r>
              <a:rPr lang="en-US" sz="1200" dirty="0" err="1">
                <a:solidFill>
                  <a:srgbClr val="223F6A"/>
                </a:solidFill>
                <a:latin typeface="Montserrat"/>
              </a:rPr>
              <a:t>Nuestros</a:t>
            </a:r>
            <a:r>
              <a:rPr lang="en-US" sz="1200" dirty="0">
                <a:solidFill>
                  <a:srgbClr val="223F6A"/>
                </a:solidFill>
                <a:latin typeface="Montserrat"/>
              </a:rPr>
              <a:t> </a:t>
            </a:r>
            <a:r>
              <a:rPr lang="en-US" sz="1200" dirty="0" err="1">
                <a:solidFill>
                  <a:srgbClr val="223F6A"/>
                </a:solidFill>
                <a:latin typeface="Montserrat"/>
              </a:rPr>
              <a:t>diferentes</a:t>
            </a:r>
            <a:r>
              <a:rPr lang="en-US" sz="1200" dirty="0">
                <a:solidFill>
                  <a:srgbClr val="223F6A"/>
                </a:solidFill>
                <a:latin typeface="Montserrat"/>
              </a:rPr>
              <a:t> </a:t>
            </a:r>
            <a:r>
              <a:rPr lang="en-US" sz="1200" dirty="0" err="1">
                <a:solidFill>
                  <a:srgbClr val="223F6A"/>
                </a:solidFill>
                <a:latin typeface="Montserrat"/>
              </a:rPr>
              <a:t>servicios</a:t>
            </a:r>
            <a:r>
              <a:rPr lang="en-US" sz="1200" dirty="0">
                <a:solidFill>
                  <a:srgbClr val="223F6A"/>
                </a:solidFill>
                <a:latin typeface="Montserrat"/>
              </a:rPr>
              <a:t> </a:t>
            </a:r>
            <a:r>
              <a:rPr lang="en-US" sz="1200" dirty="0" err="1">
                <a:solidFill>
                  <a:srgbClr val="223F6A"/>
                </a:solidFill>
                <a:latin typeface="Montserrat"/>
              </a:rPr>
              <a:t>están</a:t>
            </a:r>
            <a:r>
              <a:rPr lang="en-US" sz="1200" dirty="0">
                <a:solidFill>
                  <a:srgbClr val="223F6A"/>
                </a:solidFill>
                <a:latin typeface="Montserrat"/>
              </a:rPr>
              <a:t> </a:t>
            </a:r>
            <a:r>
              <a:rPr lang="en-US" sz="1200" dirty="0" err="1">
                <a:solidFill>
                  <a:srgbClr val="223F6A"/>
                </a:solidFill>
                <a:latin typeface="Montserrat"/>
              </a:rPr>
              <a:t>enfocados</a:t>
            </a:r>
            <a:r>
              <a:rPr lang="en-US" sz="1200" dirty="0">
                <a:solidFill>
                  <a:srgbClr val="223F6A"/>
                </a:solidFill>
                <a:latin typeface="Montserrat"/>
              </a:rPr>
              <a:t> </a:t>
            </a:r>
            <a:r>
              <a:rPr lang="en-US" sz="1200" dirty="0" err="1">
                <a:solidFill>
                  <a:srgbClr val="223F6A"/>
                </a:solidFill>
                <a:latin typeface="Montserrat"/>
              </a:rPr>
              <a:t>desde</a:t>
            </a:r>
            <a:r>
              <a:rPr lang="en-US" sz="1200" dirty="0">
                <a:solidFill>
                  <a:srgbClr val="223F6A"/>
                </a:solidFill>
                <a:latin typeface="Montserrat"/>
              </a:rPr>
              <a:t> la </a:t>
            </a:r>
            <a:r>
              <a:rPr lang="en-US" sz="1200" dirty="0" err="1">
                <a:solidFill>
                  <a:srgbClr val="223F6A"/>
                </a:solidFill>
                <a:latin typeface="Montserrat"/>
              </a:rPr>
              <a:t>perspectiva</a:t>
            </a:r>
            <a:r>
              <a:rPr lang="en-US" sz="1200" dirty="0">
                <a:solidFill>
                  <a:srgbClr val="223F6A"/>
                </a:solidFill>
                <a:latin typeface="Montserrat"/>
              </a:rPr>
              <a:t> del </a:t>
            </a:r>
            <a:r>
              <a:rPr lang="en-US" sz="1200" dirty="0" err="1">
                <a:solidFill>
                  <a:srgbClr val="223F6A"/>
                </a:solidFill>
                <a:latin typeface="Montserrat"/>
              </a:rPr>
              <a:t>modelo</a:t>
            </a:r>
            <a:r>
              <a:rPr lang="en-US" sz="1200" dirty="0">
                <a:solidFill>
                  <a:srgbClr val="223F6A"/>
                </a:solidFill>
                <a:latin typeface="Montserrat"/>
              </a:rPr>
              <a:t> de </a:t>
            </a:r>
            <a:r>
              <a:rPr lang="en-US" sz="1200" dirty="0" err="1">
                <a:solidFill>
                  <a:srgbClr val="223F6A"/>
                </a:solidFill>
                <a:latin typeface="Montserrat"/>
              </a:rPr>
              <a:t>negocio</a:t>
            </a:r>
            <a:r>
              <a:rPr lang="en-US" sz="1200" dirty="0">
                <a:solidFill>
                  <a:srgbClr val="223F6A"/>
                </a:solidFill>
                <a:latin typeface="Montserrat"/>
              </a:rPr>
              <a:t> del </a:t>
            </a:r>
            <a:r>
              <a:rPr lang="en-US" sz="1200" dirty="0" err="1">
                <a:solidFill>
                  <a:srgbClr val="223F6A"/>
                </a:solidFill>
                <a:latin typeface="Montserrat"/>
              </a:rPr>
              <a:t>cliente</a:t>
            </a:r>
            <a:r>
              <a:rPr lang="en-US" sz="1200" dirty="0">
                <a:solidFill>
                  <a:srgbClr val="223F6A"/>
                </a:solidFill>
                <a:latin typeface="Montserrat"/>
              </a:rPr>
              <a:t> de </a:t>
            </a:r>
            <a:r>
              <a:rPr lang="en-US" sz="1200" dirty="0" err="1">
                <a:solidFill>
                  <a:srgbClr val="223F6A"/>
                </a:solidFill>
                <a:latin typeface="Montserrat"/>
              </a:rPr>
              <a:t>acuerdo</a:t>
            </a:r>
            <a:r>
              <a:rPr lang="en-US" sz="1200" dirty="0">
                <a:solidFill>
                  <a:srgbClr val="223F6A"/>
                </a:solidFill>
                <a:latin typeface="Montserrat"/>
              </a:rPr>
              <a:t> a sus </a:t>
            </a:r>
            <a:r>
              <a:rPr lang="en-US" sz="1200" dirty="0" err="1">
                <a:solidFill>
                  <a:srgbClr val="223F6A"/>
                </a:solidFill>
                <a:latin typeface="Montserrat"/>
              </a:rPr>
              <a:t>objetivos</a:t>
            </a:r>
            <a:r>
              <a:rPr lang="en-US" sz="1200" dirty="0">
                <a:solidFill>
                  <a:srgbClr val="223F6A"/>
                </a:solidFill>
                <a:latin typeface="Montserrat"/>
              </a:rPr>
              <a:t> </a:t>
            </a:r>
            <a:r>
              <a:rPr lang="en-US" sz="1200" dirty="0" err="1">
                <a:solidFill>
                  <a:srgbClr val="223F6A"/>
                </a:solidFill>
                <a:latin typeface="Montserrat"/>
              </a:rPr>
              <a:t>empresariales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a:p>
            <a:pPr algn="just">
              <a:lnSpc>
                <a:spcPts val="1680"/>
              </a:lnSpc>
            </a:pPr>
            <a:r>
              <a:rPr lang="en-US" sz="1200" dirty="0" err="1">
                <a:solidFill>
                  <a:srgbClr val="223F6A"/>
                </a:solidFill>
                <a:latin typeface="Montserrat"/>
              </a:rPr>
              <a:t>Contamos</a:t>
            </a:r>
            <a:r>
              <a:rPr lang="en-US" sz="1200" dirty="0">
                <a:solidFill>
                  <a:srgbClr val="223F6A"/>
                </a:solidFill>
                <a:latin typeface="Montserrat"/>
              </a:rPr>
              <a:t> con </a:t>
            </a:r>
            <a:r>
              <a:rPr lang="en-US" sz="1200" dirty="0" err="1">
                <a:solidFill>
                  <a:srgbClr val="223F6A"/>
                </a:solidFill>
                <a:latin typeface="Montserrat"/>
              </a:rPr>
              <a:t>diversas</a:t>
            </a:r>
            <a:r>
              <a:rPr lang="en-US" sz="1200" dirty="0">
                <a:solidFill>
                  <a:srgbClr val="223F6A"/>
                </a:solidFill>
                <a:latin typeface="Montserrat"/>
              </a:rPr>
              <a:t> </a:t>
            </a:r>
            <a:r>
              <a:rPr lang="en-US" sz="1200" dirty="0" err="1">
                <a:solidFill>
                  <a:srgbClr val="223F6A"/>
                </a:solidFill>
                <a:latin typeface="Montserrat"/>
              </a:rPr>
              <a:t>áreas</a:t>
            </a:r>
            <a:r>
              <a:rPr lang="en-US" sz="1200" dirty="0">
                <a:solidFill>
                  <a:srgbClr val="223F6A"/>
                </a:solidFill>
                <a:latin typeface="Montserrat"/>
              </a:rPr>
              <a:t> de </a:t>
            </a:r>
            <a:r>
              <a:rPr lang="en-US" sz="1200" dirty="0" err="1">
                <a:solidFill>
                  <a:srgbClr val="223F6A"/>
                </a:solidFill>
                <a:latin typeface="Montserrat"/>
              </a:rPr>
              <a:t>especialización</a:t>
            </a:r>
            <a:r>
              <a:rPr lang="en-US" sz="1200" dirty="0">
                <a:solidFill>
                  <a:srgbClr val="223F6A"/>
                </a:solidFill>
                <a:latin typeface="Montserrat"/>
              </a:rPr>
              <a:t>, lo que </a:t>
            </a:r>
            <a:r>
              <a:rPr lang="en-US" sz="1200" dirty="0" err="1">
                <a:solidFill>
                  <a:srgbClr val="223F6A"/>
                </a:solidFill>
                <a:latin typeface="Montserrat"/>
              </a:rPr>
              <a:t>nos</a:t>
            </a:r>
            <a:r>
              <a:rPr lang="en-US" sz="1200" dirty="0">
                <a:solidFill>
                  <a:srgbClr val="223F6A"/>
                </a:solidFill>
                <a:latin typeface="Montserrat"/>
              </a:rPr>
              <a:t> </a:t>
            </a:r>
            <a:r>
              <a:rPr lang="en-US" sz="1200" dirty="0" err="1">
                <a:solidFill>
                  <a:srgbClr val="223F6A"/>
                </a:solidFill>
                <a:latin typeface="Montserrat"/>
              </a:rPr>
              <a:t>permite</a:t>
            </a:r>
            <a:r>
              <a:rPr lang="en-US" sz="1200" dirty="0">
                <a:solidFill>
                  <a:srgbClr val="223F6A"/>
                </a:solidFill>
                <a:latin typeface="Montserrat"/>
              </a:rPr>
              <a:t> </a:t>
            </a:r>
            <a:r>
              <a:rPr lang="en-US" sz="1200" dirty="0" err="1">
                <a:solidFill>
                  <a:srgbClr val="223F6A"/>
                </a:solidFill>
                <a:latin typeface="Montserrat"/>
              </a:rPr>
              <a:t>brindar</a:t>
            </a:r>
            <a:r>
              <a:rPr lang="en-US" sz="1200" dirty="0">
                <a:solidFill>
                  <a:srgbClr val="223F6A"/>
                </a:solidFill>
                <a:latin typeface="Montserrat"/>
              </a:rPr>
              <a:t> </a:t>
            </a:r>
            <a:r>
              <a:rPr lang="en-US" sz="1200" dirty="0" err="1">
                <a:solidFill>
                  <a:srgbClr val="223F6A"/>
                </a:solidFill>
                <a:latin typeface="Montserrat"/>
              </a:rPr>
              <a:t>soporte</a:t>
            </a:r>
            <a:r>
              <a:rPr lang="en-US" sz="1200" dirty="0">
                <a:solidFill>
                  <a:srgbClr val="223F6A"/>
                </a:solidFill>
                <a:latin typeface="Montserrat"/>
              </a:rPr>
              <a:t> legal continuo con </a:t>
            </a:r>
            <a:r>
              <a:rPr lang="en-US" sz="1200" dirty="0" err="1">
                <a:solidFill>
                  <a:srgbClr val="223F6A"/>
                </a:solidFill>
                <a:latin typeface="Montserrat"/>
              </a:rPr>
              <a:t>temas</a:t>
            </a:r>
            <a:r>
              <a:rPr lang="en-US" sz="1200" dirty="0">
                <a:solidFill>
                  <a:srgbClr val="223F6A"/>
                </a:solidFill>
                <a:latin typeface="Montserrat"/>
              </a:rPr>
              <a:t> </a:t>
            </a:r>
            <a:r>
              <a:rPr lang="en-US" sz="1200" dirty="0" err="1">
                <a:solidFill>
                  <a:srgbClr val="223F6A"/>
                </a:solidFill>
                <a:latin typeface="Montserrat"/>
              </a:rPr>
              <a:t>críticos</a:t>
            </a:r>
            <a:r>
              <a:rPr lang="en-US" sz="1200" dirty="0">
                <a:solidFill>
                  <a:srgbClr val="223F6A"/>
                </a:solidFill>
                <a:latin typeface="Montserrat"/>
              </a:rPr>
              <a:t> </a:t>
            </a:r>
            <a:r>
              <a:rPr lang="en-US" sz="1200" dirty="0" err="1">
                <a:solidFill>
                  <a:srgbClr val="223F6A"/>
                </a:solidFill>
                <a:latin typeface="Montserrat"/>
              </a:rPr>
              <a:t>presentes</a:t>
            </a:r>
            <a:r>
              <a:rPr lang="en-US" sz="1200" dirty="0">
                <a:solidFill>
                  <a:srgbClr val="223F6A"/>
                </a:solidFill>
                <a:latin typeface="Montserrat"/>
              </a:rPr>
              <a:t> </a:t>
            </a:r>
            <a:r>
              <a:rPr lang="en-US" sz="1200" dirty="0" err="1">
                <a:solidFill>
                  <a:srgbClr val="223F6A"/>
                </a:solidFill>
                <a:latin typeface="Montserrat"/>
              </a:rPr>
              <a:t>en</a:t>
            </a:r>
            <a:r>
              <a:rPr lang="en-US" sz="1200" dirty="0">
                <a:solidFill>
                  <a:srgbClr val="223F6A"/>
                </a:solidFill>
                <a:latin typeface="Montserrat"/>
              </a:rPr>
              <a:t> </a:t>
            </a:r>
            <a:r>
              <a:rPr lang="en-US" sz="1200" dirty="0" err="1">
                <a:solidFill>
                  <a:srgbClr val="223F6A"/>
                </a:solidFill>
                <a:latin typeface="Montserrat"/>
              </a:rPr>
              <a:t>el</a:t>
            </a:r>
            <a:r>
              <a:rPr lang="en-US" sz="1200" dirty="0">
                <a:solidFill>
                  <a:srgbClr val="223F6A"/>
                </a:solidFill>
                <a:latin typeface="Montserrat"/>
              </a:rPr>
              <a:t> </a:t>
            </a:r>
            <a:r>
              <a:rPr lang="en-US" sz="1200" dirty="0" err="1">
                <a:solidFill>
                  <a:srgbClr val="223F6A"/>
                </a:solidFill>
                <a:latin typeface="Montserrat"/>
              </a:rPr>
              <a:t>entorno</a:t>
            </a:r>
            <a:r>
              <a:rPr lang="en-US" sz="1200" dirty="0">
                <a:solidFill>
                  <a:srgbClr val="223F6A"/>
                </a:solidFill>
                <a:latin typeface="Montserrat"/>
              </a:rPr>
              <a:t> ﬁscal actual y </a:t>
            </a:r>
            <a:r>
              <a:rPr lang="en-US" sz="1200" dirty="0" err="1">
                <a:solidFill>
                  <a:srgbClr val="223F6A"/>
                </a:solidFill>
                <a:latin typeface="Montserrat"/>
              </a:rPr>
              <a:t>construir</a:t>
            </a:r>
            <a:r>
              <a:rPr lang="en-US" sz="1200" dirty="0">
                <a:solidFill>
                  <a:srgbClr val="223F6A"/>
                </a:solidFill>
                <a:latin typeface="Montserrat"/>
              </a:rPr>
              <a:t> </a:t>
            </a:r>
            <a:r>
              <a:rPr lang="en-US" sz="1200" dirty="0" err="1">
                <a:solidFill>
                  <a:srgbClr val="223F6A"/>
                </a:solidFill>
                <a:latin typeface="Montserrat"/>
              </a:rPr>
              <a:t>estrategias</a:t>
            </a:r>
            <a:r>
              <a:rPr lang="en-US" sz="1200" dirty="0">
                <a:solidFill>
                  <a:srgbClr val="223F6A"/>
                </a:solidFill>
                <a:latin typeface="Montserrat"/>
              </a:rPr>
              <a:t> </a:t>
            </a:r>
            <a:r>
              <a:rPr lang="en-US" sz="1200" dirty="0" err="1">
                <a:solidFill>
                  <a:srgbClr val="223F6A"/>
                </a:solidFill>
                <a:latin typeface="Montserrat"/>
              </a:rPr>
              <a:t>ﬁscales</a:t>
            </a:r>
            <a:r>
              <a:rPr lang="en-US" sz="1200" dirty="0">
                <a:solidFill>
                  <a:srgbClr val="223F6A"/>
                </a:solidFill>
                <a:latin typeface="Montserrat"/>
              </a:rPr>
              <a:t> </a:t>
            </a:r>
            <a:r>
              <a:rPr lang="en-US" sz="1200" dirty="0" err="1">
                <a:solidFill>
                  <a:srgbClr val="223F6A"/>
                </a:solidFill>
                <a:latin typeface="Montserrat"/>
              </a:rPr>
              <a:t>globales</a:t>
            </a:r>
            <a:r>
              <a:rPr lang="en-US" sz="1200" dirty="0">
                <a:solidFill>
                  <a:srgbClr val="223F6A"/>
                </a:solidFill>
                <a:latin typeface="Montserrat"/>
              </a:rPr>
              <a:t> </a:t>
            </a:r>
            <a:r>
              <a:rPr lang="en-US" sz="1200" dirty="0" err="1">
                <a:solidFill>
                  <a:srgbClr val="223F6A"/>
                </a:solidFill>
                <a:latin typeface="Montserrat"/>
              </a:rPr>
              <a:t>proactivas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p:txBody>
      </p:sp>
      <p:grpSp>
        <p:nvGrpSpPr>
          <p:cNvPr id="46" name="Group 46"/>
          <p:cNvGrpSpPr/>
          <p:nvPr/>
        </p:nvGrpSpPr>
        <p:grpSpPr>
          <a:xfrm>
            <a:off x="350188" y="3638867"/>
            <a:ext cx="6476019" cy="329868"/>
            <a:chOff x="0" y="0"/>
            <a:chExt cx="2320859" cy="118217"/>
          </a:xfrm>
        </p:grpSpPr>
        <p:sp>
          <p:nvSpPr>
            <p:cNvPr id="47" name="Freeform 47"/>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48" name="TextBox 4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49" name="Group 49"/>
          <p:cNvGrpSpPr/>
          <p:nvPr/>
        </p:nvGrpSpPr>
        <p:grpSpPr>
          <a:xfrm>
            <a:off x="280464" y="3634579"/>
            <a:ext cx="334157" cy="334157"/>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1" name="TextBox 51"/>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2" name="TextBox 52"/>
          <p:cNvSpPr txBox="1"/>
          <p:nvPr/>
        </p:nvSpPr>
        <p:spPr>
          <a:xfrm>
            <a:off x="744987" y="3698430"/>
            <a:ext cx="2518575"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Auditoría</a:t>
            </a:r>
            <a:r>
              <a:rPr lang="en-US" sz="1200" dirty="0">
                <a:solidFill>
                  <a:srgbClr val="FFFFFF"/>
                </a:solidFill>
                <a:latin typeface="Montserrat"/>
              </a:rPr>
              <a:t> </a:t>
            </a:r>
            <a:r>
              <a:rPr lang="en-US" sz="1200" dirty="0" err="1">
                <a:solidFill>
                  <a:srgbClr val="FFFFFF"/>
                </a:solidFill>
                <a:latin typeface="Montserrat"/>
              </a:rPr>
              <a:t>Tributaria</a:t>
            </a:r>
            <a:endParaRPr lang="en-US" sz="1200" dirty="0">
              <a:solidFill>
                <a:srgbClr val="FFFFFF"/>
              </a:solidFill>
              <a:latin typeface="Montserrat"/>
            </a:endParaRPr>
          </a:p>
        </p:txBody>
      </p:sp>
      <p:grpSp>
        <p:nvGrpSpPr>
          <p:cNvPr id="53" name="Group 53"/>
          <p:cNvGrpSpPr/>
          <p:nvPr/>
        </p:nvGrpSpPr>
        <p:grpSpPr>
          <a:xfrm>
            <a:off x="350188" y="4058750"/>
            <a:ext cx="6476019" cy="329868"/>
            <a:chOff x="0" y="0"/>
            <a:chExt cx="2320859" cy="118217"/>
          </a:xfrm>
        </p:grpSpPr>
        <p:sp>
          <p:nvSpPr>
            <p:cNvPr id="54" name="Freeform 54"/>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55" name="TextBox 5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6" name="Group 56"/>
          <p:cNvGrpSpPr/>
          <p:nvPr/>
        </p:nvGrpSpPr>
        <p:grpSpPr>
          <a:xfrm>
            <a:off x="280464" y="4054461"/>
            <a:ext cx="334157" cy="334157"/>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58" name="TextBox 5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9" name="TextBox 59"/>
          <p:cNvSpPr txBox="1"/>
          <p:nvPr/>
        </p:nvSpPr>
        <p:spPr>
          <a:xfrm>
            <a:off x="744988" y="4112827"/>
            <a:ext cx="2698314" cy="201530"/>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Beneficiario</a:t>
            </a:r>
            <a:r>
              <a:rPr lang="en-US" sz="1200" dirty="0">
                <a:solidFill>
                  <a:srgbClr val="FFFFFF"/>
                </a:solidFill>
                <a:latin typeface="Montserrat"/>
              </a:rPr>
              <a:t> Final</a:t>
            </a:r>
          </a:p>
        </p:txBody>
      </p:sp>
      <p:grpSp>
        <p:nvGrpSpPr>
          <p:cNvPr id="60" name="Group 60"/>
          <p:cNvGrpSpPr/>
          <p:nvPr/>
        </p:nvGrpSpPr>
        <p:grpSpPr>
          <a:xfrm>
            <a:off x="413116" y="4481509"/>
            <a:ext cx="6413091" cy="300108"/>
            <a:chOff x="0" y="0"/>
            <a:chExt cx="2320859" cy="118217"/>
          </a:xfrm>
        </p:grpSpPr>
        <p:sp>
          <p:nvSpPr>
            <p:cNvPr id="61" name="Freeform 61"/>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62" name="TextBox 62"/>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3" name="Group 63"/>
          <p:cNvGrpSpPr/>
          <p:nvPr/>
        </p:nvGrpSpPr>
        <p:grpSpPr>
          <a:xfrm>
            <a:off x="294280" y="4455293"/>
            <a:ext cx="334157" cy="334157"/>
            <a:chOff x="0" y="0"/>
            <a:chExt cx="812800" cy="812800"/>
          </a:xfrm>
        </p:grpSpPr>
        <p:sp>
          <p:nvSpPr>
            <p:cNvPr id="64" name="Freeform 6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65" name="TextBox 65"/>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66" name="TextBox 66"/>
          <p:cNvSpPr txBox="1"/>
          <p:nvPr/>
        </p:nvSpPr>
        <p:spPr>
          <a:xfrm>
            <a:off x="758803" y="4515032"/>
            <a:ext cx="5324160"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Certificación</a:t>
            </a:r>
            <a:r>
              <a:rPr lang="en-US" sz="1200" dirty="0">
                <a:solidFill>
                  <a:srgbClr val="FFFFFF"/>
                </a:solidFill>
                <a:latin typeface="Montserrat"/>
              </a:rPr>
              <a:t> de </a:t>
            </a:r>
            <a:r>
              <a:rPr lang="en-US" sz="1200" dirty="0" err="1">
                <a:solidFill>
                  <a:srgbClr val="FFFFFF"/>
                </a:solidFill>
                <a:latin typeface="Montserrat"/>
              </a:rPr>
              <a:t>Asistencia</a:t>
            </a:r>
            <a:r>
              <a:rPr lang="en-US" sz="1200" dirty="0">
                <a:solidFill>
                  <a:srgbClr val="FFFFFF"/>
                </a:solidFill>
                <a:latin typeface="Montserrat"/>
              </a:rPr>
              <a:t> Técnica a No </a:t>
            </a:r>
            <a:r>
              <a:rPr lang="en-US" sz="1200" dirty="0" err="1">
                <a:solidFill>
                  <a:srgbClr val="FFFFFF"/>
                </a:solidFill>
                <a:latin typeface="Montserrat"/>
              </a:rPr>
              <a:t>Domiciliados</a:t>
            </a:r>
            <a:endParaRPr lang="en-US" sz="1200" dirty="0">
              <a:solidFill>
                <a:srgbClr val="FFFFFF"/>
              </a:solidFill>
              <a:latin typeface="Montserrat"/>
            </a:endParaRPr>
          </a:p>
        </p:txBody>
      </p:sp>
      <p:grpSp>
        <p:nvGrpSpPr>
          <p:cNvPr id="67" name="Group 67"/>
          <p:cNvGrpSpPr/>
          <p:nvPr/>
        </p:nvGrpSpPr>
        <p:grpSpPr>
          <a:xfrm>
            <a:off x="364004" y="4841364"/>
            <a:ext cx="6476019" cy="329868"/>
            <a:chOff x="0" y="0"/>
            <a:chExt cx="2320859" cy="118217"/>
          </a:xfrm>
        </p:grpSpPr>
        <p:sp>
          <p:nvSpPr>
            <p:cNvPr id="68" name="Freeform 68"/>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69" name="TextBox 69"/>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70" name="Group 70"/>
          <p:cNvGrpSpPr/>
          <p:nvPr/>
        </p:nvGrpSpPr>
        <p:grpSpPr>
          <a:xfrm>
            <a:off x="294280" y="4837075"/>
            <a:ext cx="334157" cy="334157"/>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72" name="TextBox 72"/>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73" name="TextBox 73"/>
          <p:cNvSpPr txBox="1"/>
          <p:nvPr/>
        </p:nvSpPr>
        <p:spPr>
          <a:xfrm>
            <a:off x="758803" y="4887301"/>
            <a:ext cx="4333559"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Consultoría</a:t>
            </a:r>
            <a:r>
              <a:rPr lang="en-US" sz="1200" dirty="0">
                <a:solidFill>
                  <a:srgbClr val="FFFFFF"/>
                </a:solidFill>
                <a:latin typeface="Montserrat"/>
              </a:rPr>
              <a:t> </a:t>
            </a:r>
            <a:r>
              <a:rPr lang="en-US" sz="1200" dirty="0" err="1">
                <a:solidFill>
                  <a:srgbClr val="FFFFFF"/>
                </a:solidFill>
                <a:latin typeface="Montserrat"/>
              </a:rPr>
              <a:t>Tributaria</a:t>
            </a:r>
            <a:r>
              <a:rPr lang="en-US" sz="1200" dirty="0">
                <a:solidFill>
                  <a:srgbClr val="FFFFFF"/>
                </a:solidFill>
                <a:latin typeface="Montserrat"/>
              </a:rPr>
              <a:t> Local e </a:t>
            </a:r>
            <a:r>
              <a:rPr lang="en-US" sz="1200" dirty="0" err="1">
                <a:solidFill>
                  <a:srgbClr val="FFFFFF"/>
                </a:solidFill>
                <a:latin typeface="Montserrat"/>
              </a:rPr>
              <a:t>Internacional</a:t>
            </a:r>
            <a:endParaRPr lang="en-US" sz="1200" dirty="0">
              <a:solidFill>
                <a:srgbClr val="FFFFFF"/>
              </a:solidFill>
              <a:latin typeface="Montserrat"/>
            </a:endParaRPr>
          </a:p>
        </p:txBody>
      </p:sp>
      <p:sp>
        <p:nvSpPr>
          <p:cNvPr id="87" name="TextBox 87"/>
          <p:cNvSpPr txBox="1"/>
          <p:nvPr/>
        </p:nvSpPr>
        <p:spPr>
          <a:xfrm>
            <a:off x="358125" y="3699889"/>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88" name="TextBox 88"/>
          <p:cNvSpPr txBox="1"/>
          <p:nvPr/>
        </p:nvSpPr>
        <p:spPr>
          <a:xfrm>
            <a:off x="358125" y="4123346"/>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89" name="TextBox 89"/>
          <p:cNvSpPr txBox="1"/>
          <p:nvPr/>
        </p:nvSpPr>
        <p:spPr>
          <a:xfrm>
            <a:off x="371940" y="4524178"/>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3</a:t>
            </a:r>
          </a:p>
        </p:txBody>
      </p:sp>
      <p:sp>
        <p:nvSpPr>
          <p:cNvPr id="90" name="TextBox 90"/>
          <p:cNvSpPr txBox="1"/>
          <p:nvPr/>
        </p:nvSpPr>
        <p:spPr>
          <a:xfrm>
            <a:off x="371940" y="4897796"/>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4</a:t>
            </a:r>
          </a:p>
        </p:txBody>
      </p:sp>
      <p:sp>
        <p:nvSpPr>
          <p:cNvPr id="92" name="Freeform 92"/>
          <p:cNvSpPr/>
          <p:nvPr/>
        </p:nvSpPr>
        <p:spPr>
          <a:xfrm>
            <a:off x="364004" y="5227796"/>
            <a:ext cx="6476019" cy="329868"/>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95" name="Freeform 95"/>
          <p:cNvSpPr/>
          <p:nvPr/>
        </p:nvSpPr>
        <p:spPr>
          <a:xfrm>
            <a:off x="295025" y="5223508"/>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97" name="TextBox 97"/>
          <p:cNvSpPr txBox="1"/>
          <p:nvPr/>
        </p:nvSpPr>
        <p:spPr>
          <a:xfrm>
            <a:off x="758803" y="5286607"/>
            <a:ext cx="4866960"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Cumplimiento</a:t>
            </a:r>
            <a:r>
              <a:rPr lang="en-US" sz="1200" dirty="0">
                <a:solidFill>
                  <a:srgbClr val="FFFFFF"/>
                </a:solidFill>
                <a:latin typeface="Montserrat"/>
              </a:rPr>
              <a:t> </a:t>
            </a:r>
            <a:r>
              <a:rPr lang="en-US" sz="1200" dirty="0" err="1">
                <a:solidFill>
                  <a:srgbClr val="FFFFFF"/>
                </a:solidFill>
                <a:latin typeface="Montserrat"/>
              </a:rPr>
              <a:t>Tributario</a:t>
            </a:r>
            <a:endParaRPr lang="en-US" sz="1200" dirty="0">
              <a:solidFill>
                <a:srgbClr val="FFFFFF"/>
              </a:solidFill>
              <a:latin typeface="Montserrat"/>
            </a:endParaRPr>
          </a:p>
        </p:txBody>
      </p:sp>
      <p:sp>
        <p:nvSpPr>
          <p:cNvPr id="98" name="TextBox 98"/>
          <p:cNvSpPr txBox="1"/>
          <p:nvPr/>
        </p:nvSpPr>
        <p:spPr>
          <a:xfrm>
            <a:off x="371940" y="5284228"/>
            <a:ext cx="167079" cy="201530"/>
          </a:xfrm>
          <a:prstGeom prst="rect">
            <a:avLst/>
          </a:prstGeom>
        </p:spPr>
        <p:txBody>
          <a:bodyPr lIns="0" tIns="0" rIns="0" bIns="0" rtlCol="0" anchor="t">
            <a:spAutoFit/>
          </a:bodyPr>
          <a:lstStyle>
            <a:defPPr>
              <a:defRPr lang="en-US"/>
            </a:defPPr>
            <a:lvl1pPr algn="ctr">
              <a:lnSpc>
                <a:spcPts val="1679"/>
              </a:lnSpc>
              <a:defRPr sz="1200">
                <a:solidFill>
                  <a:srgbClr val="272E50"/>
                </a:solidFill>
                <a:latin typeface="Montserrat"/>
              </a:defRPr>
            </a:lvl1pPr>
          </a:lstStyle>
          <a:p>
            <a:r>
              <a:rPr lang="en-US" dirty="0"/>
              <a:t>5</a:t>
            </a:r>
          </a:p>
        </p:txBody>
      </p:sp>
      <p:grpSp>
        <p:nvGrpSpPr>
          <p:cNvPr id="99" name="Group 99"/>
          <p:cNvGrpSpPr/>
          <p:nvPr/>
        </p:nvGrpSpPr>
        <p:grpSpPr>
          <a:xfrm rot="-5400000">
            <a:off x="1954709" y="-1081532"/>
            <a:ext cx="478139" cy="4387557"/>
            <a:chOff x="0" y="0"/>
            <a:chExt cx="370836" cy="3629374"/>
          </a:xfrm>
        </p:grpSpPr>
        <p:sp>
          <p:nvSpPr>
            <p:cNvPr id="100" name="Freeform 100"/>
            <p:cNvSpPr/>
            <p:nvPr/>
          </p:nvSpPr>
          <p:spPr>
            <a:xfrm>
              <a:off x="0" y="0"/>
              <a:ext cx="370836" cy="3629374"/>
            </a:xfrm>
            <a:custGeom>
              <a:avLst/>
              <a:gdLst/>
              <a:ahLst/>
              <a:cxnLst/>
              <a:rect l="l" t="t" r="r" b="b"/>
              <a:pathLst>
                <a:path w="370836" h="3629374">
                  <a:moveTo>
                    <a:pt x="123679" y="3610305"/>
                  </a:moveTo>
                  <a:cubicBezTo>
                    <a:pt x="142691" y="3621819"/>
                    <a:pt x="164305" y="3629374"/>
                    <a:pt x="185518" y="3629374"/>
                  </a:cubicBezTo>
                  <a:cubicBezTo>
                    <a:pt x="206732" y="3629374"/>
                    <a:pt x="227145" y="3622897"/>
                    <a:pt x="245956" y="3611383"/>
                  </a:cubicBezTo>
                  <a:cubicBezTo>
                    <a:pt x="246357" y="3611024"/>
                    <a:pt x="246757" y="3611024"/>
                    <a:pt x="247157" y="3610664"/>
                  </a:cubicBezTo>
                  <a:cubicBezTo>
                    <a:pt x="317802" y="3564609"/>
                    <a:pt x="369836" y="3442995"/>
                    <a:pt x="370836" y="3238308"/>
                  </a:cubicBezTo>
                  <a:lnTo>
                    <a:pt x="370836" y="0"/>
                  </a:lnTo>
                  <a:lnTo>
                    <a:pt x="0" y="0"/>
                  </a:lnTo>
                  <a:lnTo>
                    <a:pt x="0" y="3235905"/>
                  </a:lnTo>
                  <a:cubicBezTo>
                    <a:pt x="1001" y="3443714"/>
                    <a:pt x="52233" y="3565329"/>
                    <a:pt x="123679" y="3610305"/>
                  </a:cubicBezTo>
                  <a:close/>
                </a:path>
              </a:pathLst>
            </a:custGeom>
            <a:solidFill>
              <a:srgbClr val="FFFFFF"/>
            </a:solidFill>
          </p:spPr>
          <p:txBody>
            <a:bodyPr/>
            <a:lstStyle/>
            <a:p>
              <a:endParaRPr lang="es-PE"/>
            </a:p>
          </p:txBody>
        </p:sp>
        <p:sp>
          <p:nvSpPr>
            <p:cNvPr id="101" name="TextBox 101"/>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102" name="TextBox 102"/>
          <p:cNvSpPr txBox="1"/>
          <p:nvPr/>
        </p:nvSpPr>
        <p:spPr>
          <a:xfrm>
            <a:off x="350188" y="890670"/>
            <a:ext cx="4509328" cy="405056"/>
          </a:xfrm>
          <a:prstGeom prst="rect">
            <a:avLst/>
          </a:prstGeom>
        </p:spPr>
        <p:txBody>
          <a:bodyPr lIns="0" tIns="0" rIns="0" bIns="0" rtlCol="0" anchor="t">
            <a:spAutoFit/>
          </a:bodyPr>
          <a:lstStyle/>
          <a:p>
            <a:pPr>
              <a:lnSpc>
                <a:spcPts val="3399"/>
              </a:lnSpc>
              <a:spcBef>
                <a:spcPct val="0"/>
              </a:spcBef>
            </a:pPr>
            <a:r>
              <a:rPr lang="en-US" sz="2427" dirty="0">
                <a:solidFill>
                  <a:srgbClr val="29BBE3"/>
                </a:solidFill>
                <a:latin typeface="Montserrat ExtraBold" pitchFamily="2" charset="0"/>
              </a:rPr>
              <a:t>TRIBUTACIÓN Y LEGAL</a:t>
            </a:r>
          </a:p>
        </p:txBody>
      </p:sp>
      <p:grpSp>
        <p:nvGrpSpPr>
          <p:cNvPr id="103" name="Group 103"/>
          <p:cNvGrpSpPr/>
          <p:nvPr/>
        </p:nvGrpSpPr>
        <p:grpSpPr>
          <a:xfrm>
            <a:off x="0" y="0"/>
            <a:ext cx="7560000" cy="219725"/>
            <a:chOff x="0" y="0"/>
            <a:chExt cx="2709333" cy="78745"/>
          </a:xfrm>
        </p:grpSpPr>
        <p:sp>
          <p:nvSpPr>
            <p:cNvPr id="104" name="Freeform 104"/>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105" name="TextBox 105"/>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106" name="Group 106"/>
          <p:cNvGrpSpPr/>
          <p:nvPr/>
        </p:nvGrpSpPr>
        <p:grpSpPr>
          <a:xfrm>
            <a:off x="6950053" y="10106294"/>
            <a:ext cx="415413" cy="415413"/>
            <a:chOff x="0" y="0"/>
            <a:chExt cx="812800" cy="812800"/>
          </a:xfrm>
        </p:grpSpPr>
        <p:sp>
          <p:nvSpPr>
            <p:cNvPr id="107" name="Freeform 10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108" name="TextBox 10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109" name="TextBox 109"/>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06</a:t>
            </a:r>
          </a:p>
        </p:txBody>
      </p:sp>
      <p:sp>
        <p:nvSpPr>
          <p:cNvPr id="110" name="Freeform 92">
            <a:extLst>
              <a:ext uri="{FF2B5EF4-FFF2-40B4-BE49-F238E27FC236}">
                <a16:creationId xmlns:a16="http://schemas.microsoft.com/office/drawing/2014/main" id="{DBF715D1-B0E3-4132-8FD6-1094051AE3B9}"/>
              </a:ext>
            </a:extLst>
          </p:cNvPr>
          <p:cNvSpPr/>
          <p:nvPr/>
        </p:nvSpPr>
        <p:spPr>
          <a:xfrm>
            <a:off x="377281" y="5643501"/>
            <a:ext cx="6476019" cy="329868"/>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111" name="Freeform 95">
            <a:extLst>
              <a:ext uri="{FF2B5EF4-FFF2-40B4-BE49-F238E27FC236}">
                <a16:creationId xmlns:a16="http://schemas.microsoft.com/office/drawing/2014/main" id="{7C266C5F-70B7-4D8C-B183-B5047D5B7F31}"/>
              </a:ext>
            </a:extLst>
          </p:cNvPr>
          <p:cNvSpPr/>
          <p:nvPr/>
        </p:nvSpPr>
        <p:spPr>
          <a:xfrm>
            <a:off x="308302" y="5639213"/>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00B0F0"/>
            </a:solidFill>
          </a:ln>
        </p:spPr>
        <p:txBody>
          <a:bodyPr/>
          <a:lstStyle/>
          <a:p>
            <a:endParaRPr lang="es-PE"/>
          </a:p>
        </p:txBody>
      </p:sp>
      <p:sp>
        <p:nvSpPr>
          <p:cNvPr id="112" name="TextBox 97">
            <a:extLst>
              <a:ext uri="{FF2B5EF4-FFF2-40B4-BE49-F238E27FC236}">
                <a16:creationId xmlns:a16="http://schemas.microsoft.com/office/drawing/2014/main" id="{607320C5-A641-431D-AA22-26CBABBB8A40}"/>
              </a:ext>
            </a:extLst>
          </p:cNvPr>
          <p:cNvSpPr txBox="1"/>
          <p:nvPr/>
        </p:nvSpPr>
        <p:spPr>
          <a:xfrm>
            <a:off x="772080" y="5702312"/>
            <a:ext cx="2580959"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Fiscalización</a:t>
            </a:r>
            <a:r>
              <a:rPr lang="en-US" sz="1200" dirty="0">
                <a:solidFill>
                  <a:srgbClr val="FFFFFF"/>
                </a:solidFill>
                <a:latin typeface="Montserrat"/>
              </a:rPr>
              <a:t> y </a:t>
            </a:r>
            <a:r>
              <a:rPr lang="en-US" sz="1200" dirty="0" err="1">
                <a:solidFill>
                  <a:srgbClr val="FFFFFF"/>
                </a:solidFill>
                <a:latin typeface="Montserrat"/>
              </a:rPr>
              <a:t>Defensa</a:t>
            </a:r>
            <a:r>
              <a:rPr lang="en-US" sz="1200" dirty="0">
                <a:solidFill>
                  <a:srgbClr val="FFFFFF"/>
                </a:solidFill>
                <a:latin typeface="Montserrat"/>
              </a:rPr>
              <a:t> </a:t>
            </a:r>
            <a:r>
              <a:rPr lang="en-US" sz="1200" dirty="0" err="1">
                <a:solidFill>
                  <a:srgbClr val="FFFFFF"/>
                </a:solidFill>
                <a:latin typeface="Montserrat"/>
              </a:rPr>
              <a:t>Tributaria</a:t>
            </a:r>
            <a:endParaRPr lang="en-US" sz="1200" dirty="0">
              <a:solidFill>
                <a:srgbClr val="FFFFFF"/>
              </a:solidFill>
              <a:latin typeface="Montserrat"/>
            </a:endParaRPr>
          </a:p>
        </p:txBody>
      </p:sp>
      <p:sp>
        <p:nvSpPr>
          <p:cNvPr id="113" name="TextBox 98">
            <a:extLst>
              <a:ext uri="{FF2B5EF4-FFF2-40B4-BE49-F238E27FC236}">
                <a16:creationId xmlns:a16="http://schemas.microsoft.com/office/drawing/2014/main" id="{8B5098B3-25EC-44FC-AED7-B7EB0B2C5A4B}"/>
              </a:ext>
            </a:extLst>
          </p:cNvPr>
          <p:cNvSpPr txBox="1"/>
          <p:nvPr/>
        </p:nvSpPr>
        <p:spPr>
          <a:xfrm>
            <a:off x="385217" y="5699933"/>
            <a:ext cx="167079" cy="201530"/>
          </a:xfrm>
          <a:prstGeom prst="rect">
            <a:avLst/>
          </a:prstGeom>
        </p:spPr>
        <p:txBody>
          <a:bodyPr lIns="0" tIns="0" rIns="0" bIns="0" rtlCol="0" anchor="t">
            <a:spAutoFit/>
          </a:bodyPr>
          <a:lstStyle>
            <a:defPPr>
              <a:defRPr lang="en-US"/>
            </a:defPPr>
            <a:lvl1pPr algn="ctr">
              <a:lnSpc>
                <a:spcPts val="1679"/>
              </a:lnSpc>
              <a:defRPr sz="1200">
                <a:solidFill>
                  <a:srgbClr val="29BBE3"/>
                </a:solidFill>
                <a:latin typeface="Montserrat"/>
              </a:defRPr>
            </a:lvl1pPr>
          </a:lstStyle>
          <a:p>
            <a:r>
              <a:rPr lang="en-US" dirty="0"/>
              <a:t>6</a:t>
            </a:r>
          </a:p>
        </p:txBody>
      </p:sp>
      <p:sp>
        <p:nvSpPr>
          <p:cNvPr id="114" name="CuadroTexto 113">
            <a:extLst>
              <a:ext uri="{FF2B5EF4-FFF2-40B4-BE49-F238E27FC236}">
                <a16:creationId xmlns:a16="http://schemas.microsoft.com/office/drawing/2014/main" id="{64BCC0F2-0E4C-4B37-830C-5E66AC1583FB}"/>
              </a:ext>
            </a:extLst>
          </p:cNvPr>
          <p:cNvSpPr txBox="1"/>
          <p:nvPr/>
        </p:nvSpPr>
        <p:spPr>
          <a:xfrm>
            <a:off x="274442" y="3200206"/>
            <a:ext cx="6245612" cy="293863"/>
          </a:xfrm>
          <a:prstGeom prst="rect">
            <a:avLst/>
          </a:prstGeom>
          <a:noFill/>
        </p:spPr>
        <p:txBody>
          <a:bodyPr wrap="square">
            <a:spAutoFit/>
          </a:bodyPr>
          <a:lstStyle/>
          <a:p>
            <a:pPr algn="just">
              <a:lnSpc>
                <a:spcPts val="1680"/>
              </a:lnSpc>
            </a:pPr>
            <a:r>
              <a:rPr lang="en-US" sz="1200" dirty="0">
                <a:solidFill>
                  <a:srgbClr val="223F6A"/>
                </a:solidFill>
                <a:latin typeface="Montserrat"/>
              </a:rPr>
              <a:t>Los </a:t>
            </a:r>
            <a:r>
              <a:rPr lang="en-US" sz="1200" dirty="0" err="1">
                <a:solidFill>
                  <a:srgbClr val="223F6A"/>
                </a:solidFill>
                <a:latin typeface="Montserrat"/>
              </a:rPr>
              <a:t>servicios</a:t>
            </a:r>
            <a:r>
              <a:rPr lang="en-US" sz="1200" dirty="0">
                <a:solidFill>
                  <a:srgbClr val="223F6A"/>
                </a:solidFill>
                <a:latin typeface="Montserrat"/>
              </a:rPr>
              <a:t> que </a:t>
            </a:r>
            <a:r>
              <a:rPr lang="en-US" sz="1200" dirty="0" err="1">
                <a:solidFill>
                  <a:srgbClr val="223F6A"/>
                </a:solidFill>
                <a:latin typeface="Montserrat"/>
              </a:rPr>
              <a:t>ofrecemos</a:t>
            </a:r>
            <a:r>
              <a:rPr lang="en-US" sz="1200" dirty="0">
                <a:solidFill>
                  <a:srgbClr val="223F6A"/>
                </a:solidFill>
                <a:latin typeface="Montserrat"/>
              </a:rPr>
              <a:t> </a:t>
            </a:r>
            <a:r>
              <a:rPr lang="en-US" sz="1200" dirty="0" err="1">
                <a:solidFill>
                  <a:srgbClr val="223F6A"/>
                </a:solidFill>
                <a:latin typeface="Montserrat"/>
              </a:rPr>
              <a:t>el</a:t>
            </a:r>
            <a:r>
              <a:rPr lang="en-US" sz="1200" dirty="0">
                <a:solidFill>
                  <a:srgbClr val="223F6A"/>
                </a:solidFill>
                <a:latin typeface="Montserrat"/>
              </a:rPr>
              <a:t> </a:t>
            </a:r>
            <a:r>
              <a:rPr lang="en-US" sz="1200" dirty="0" err="1">
                <a:solidFill>
                  <a:srgbClr val="223F6A"/>
                </a:solidFill>
                <a:latin typeface="Montserrat"/>
              </a:rPr>
              <a:t>el</a:t>
            </a:r>
            <a:r>
              <a:rPr lang="en-US" sz="1200" dirty="0">
                <a:solidFill>
                  <a:srgbClr val="223F6A"/>
                </a:solidFill>
                <a:latin typeface="Montserrat"/>
              </a:rPr>
              <a:t> </a:t>
            </a:r>
            <a:r>
              <a:rPr lang="en-US" sz="1200" dirty="0" err="1">
                <a:solidFill>
                  <a:srgbClr val="223F6A"/>
                </a:solidFill>
                <a:latin typeface="Montserrat"/>
              </a:rPr>
              <a:t>área</a:t>
            </a:r>
            <a:r>
              <a:rPr lang="en-US" sz="1200" dirty="0">
                <a:solidFill>
                  <a:srgbClr val="223F6A"/>
                </a:solidFill>
                <a:latin typeface="Montserrat"/>
              </a:rPr>
              <a:t> </a:t>
            </a:r>
            <a:r>
              <a:rPr lang="en-US" sz="1200" dirty="0" err="1">
                <a:solidFill>
                  <a:srgbClr val="223F6A"/>
                </a:solidFill>
                <a:latin typeface="Montserrat"/>
              </a:rPr>
              <a:t>tributaria</a:t>
            </a:r>
            <a:r>
              <a:rPr lang="en-US" sz="1200" dirty="0">
                <a:solidFill>
                  <a:srgbClr val="223F6A"/>
                </a:solidFill>
                <a:latin typeface="Montserrat"/>
              </a:rPr>
              <a:t> son los </a:t>
            </a:r>
            <a:r>
              <a:rPr lang="en-US" sz="1200" dirty="0" err="1">
                <a:solidFill>
                  <a:srgbClr val="223F6A"/>
                </a:solidFill>
                <a:latin typeface="Montserrat"/>
              </a:rPr>
              <a:t>siguientes</a:t>
            </a:r>
            <a:r>
              <a:rPr lang="en-US" sz="1200" dirty="0">
                <a:solidFill>
                  <a:srgbClr val="223F6A"/>
                </a:solidFill>
                <a:latin typeface="Montserrat"/>
              </a:rPr>
              <a:t>:</a:t>
            </a:r>
          </a:p>
        </p:txBody>
      </p:sp>
      <p:sp>
        <p:nvSpPr>
          <p:cNvPr id="115" name="Freeform 92">
            <a:extLst>
              <a:ext uri="{FF2B5EF4-FFF2-40B4-BE49-F238E27FC236}">
                <a16:creationId xmlns:a16="http://schemas.microsoft.com/office/drawing/2014/main" id="{7C4DD50E-4983-4D33-9B04-101D81187EAE}"/>
              </a:ext>
            </a:extLst>
          </p:cNvPr>
          <p:cNvSpPr/>
          <p:nvPr/>
        </p:nvSpPr>
        <p:spPr>
          <a:xfrm>
            <a:off x="364003" y="6070682"/>
            <a:ext cx="6476019" cy="329868"/>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116" name="Freeform 95">
            <a:extLst>
              <a:ext uri="{FF2B5EF4-FFF2-40B4-BE49-F238E27FC236}">
                <a16:creationId xmlns:a16="http://schemas.microsoft.com/office/drawing/2014/main" id="{A97DABB1-77EB-4E0B-89F5-2AC7CE3FCED3}"/>
              </a:ext>
            </a:extLst>
          </p:cNvPr>
          <p:cNvSpPr/>
          <p:nvPr/>
        </p:nvSpPr>
        <p:spPr>
          <a:xfrm>
            <a:off x="295024" y="6066394"/>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117" name="TextBox 97">
            <a:extLst>
              <a:ext uri="{FF2B5EF4-FFF2-40B4-BE49-F238E27FC236}">
                <a16:creationId xmlns:a16="http://schemas.microsoft.com/office/drawing/2014/main" id="{FB33727A-7D3C-49D7-8E47-215685EC2FE1}"/>
              </a:ext>
            </a:extLst>
          </p:cNvPr>
          <p:cNvSpPr txBox="1"/>
          <p:nvPr/>
        </p:nvSpPr>
        <p:spPr>
          <a:xfrm>
            <a:off x="758802" y="6129493"/>
            <a:ext cx="2580959"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Planeación</a:t>
            </a:r>
            <a:r>
              <a:rPr lang="en-US" sz="1200" dirty="0">
                <a:solidFill>
                  <a:srgbClr val="FFFFFF"/>
                </a:solidFill>
                <a:latin typeface="Montserrat"/>
              </a:rPr>
              <a:t> </a:t>
            </a:r>
            <a:r>
              <a:rPr lang="en-US" sz="1200" dirty="0" err="1">
                <a:solidFill>
                  <a:srgbClr val="FFFFFF"/>
                </a:solidFill>
                <a:latin typeface="Montserrat"/>
              </a:rPr>
              <a:t>Tributaria</a:t>
            </a:r>
            <a:endParaRPr lang="en-US" sz="1200" dirty="0">
              <a:solidFill>
                <a:srgbClr val="FFFFFF"/>
              </a:solidFill>
              <a:latin typeface="Montserrat"/>
            </a:endParaRPr>
          </a:p>
        </p:txBody>
      </p:sp>
      <p:sp>
        <p:nvSpPr>
          <p:cNvPr id="118" name="TextBox 98">
            <a:extLst>
              <a:ext uri="{FF2B5EF4-FFF2-40B4-BE49-F238E27FC236}">
                <a16:creationId xmlns:a16="http://schemas.microsoft.com/office/drawing/2014/main" id="{3C1C168F-63A5-473C-9332-3F94715C816C}"/>
              </a:ext>
            </a:extLst>
          </p:cNvPr>
          <p:cNvSpPr txBox="1"/>
          <p:nvPr/>
        </p:nvSpPr>
        <p:spPr>
          <a:xfrm>
            <a:off x="371939" y="6127114"/>
            <a:ext cx="167079" cy="201530"/>
          </a:xfrm>
          <a:prstGeom prst="rect">
            <a:avLst/>
          </a:prstGeom>
        </p:spPr>
        <p:txBody>
          <a:bodyPr lIns="0" tIns="0" rIns="0" bIns="0" rtlCol="0" anchor="t">
            <a:spAutoFit/>
          </a:bodyPr>
          <a:lstStyle>
            <a:defPPr>
              <a:defRPr lang="en-US"/>
            </a:defPPr>
            <a:lvl1pPr algn="ctr">
              <a:lnSpc>
                <a:spcPts val="1679"/>
              </a:lnSpc>
              <a:defRPr sz="1200">
                <a:solidFill>
                  <a:srgbClr val="272E50"/>
                </a:solidFill>
                <a:latin typeface="Montserrat"/>
              </a:defRPr>
            </a:lvl1pPr>
          </a:lstStyle>
          <a:p>
            <a:r>
              <a:rPr lang="en-US" dirty="0"/>
              <a:t>7</a:t>
            </a:r>
          </a:p>
        </p:txBody>
      </p:sp>
      <p:pic>
        <p:nvPicPr>
          <p:cNvPr id="74" name="Imagen 73">
            <a:extLst>
              <a:ext uri="{FF2B5EF4-FFF2-40B4-BE49-F238E27FC236}">
                <a16:creationId xmlns:a16="http://schemas.microsoft.com/office/drawing/2014/main" id="{B3BB1D6D-6B17-4A0A-A720-F13C0F41BB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extLst>
      <p:ext uri="{BB962C8B-B14F-4D97-AF65-F5344CB8AC3E}">
        <p14:creationId xmlns:p14="http://schemas.microsoft.com/office/powerpoint/2010/main" val="402597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ráfico 51">
            <a:extLst>
              <a:ext uri="{FF2B5EF4-FFF2-40B4-BE49-F238E27FC236}">
                <a16:creationId xmlns:a16="http://schemas.microsoft.com/office/drawing/2014/main" id="{64740D00-789C-4D49-8FAD-AC6969E7E62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sp>
        <p:nvSpPr>
          <p:cNvPr id="4" name="TextBox 4"/>
          <p:cNvSpPr txBox="1"/>
          <p:nvPr/>
        </p:nvSpPr>
        <p:spPr>
          <a:xfrm>
            <a:off x="0" y="9872343"/>
            <a:ext cx="2268000" cy="1874370"/>
          </a:xfrm>
          <a:prstGeom prst="rect">
            <a:avLst/>
          </a:prstGeom>
        </p:spPr>
        <p:txBody>
          <a:bodyPr lIns="50800" tIns="50800" rIns="50800" bIns="50800" rtlCol="0" anchor="ctr"/>
          <a:lstStyle/>
          <a:p>
            <a:pPr algn="ctr">
              <a:lnSpc>
                <a:spcPts val="1960"/>
              </a:lnSpc>
              <a:spcBef>
                <a:spcPct val="0"/>
              </a:spcBef>
            </a:pPr>
            <a:endParaRPr/>
          </a:p>
        </p:txBody>
      </p:sp>
      <p:grpSp>
        <p:nvGrpSpPr>
          <p:cNvPr id="6" name="Group 6"/>
          <p:cNvGrpSpPr/>
          <p:nvPr/>
        </p:nvGrpSpPr>
        <p:grpSpPr>
          <a:xfrm rot="-5400000">
            <a:off x="950339" y="-253127"/>
            <a:ext cx="851488" cy="2752166"/>
            <a:chOff x="0" y="0"/>
            <a:chExt cx="660400" cy="2360992"/>
          </a:xfrm>
        </p:grpSpPr>
        <p:sp>
          <p:nvSpPr>
            <p:cNvPr id="7" name="Freeform 7"/>
            <p:cNvSpPr/>
            <p:nvPr/>
          </p:nvSpPr>
          <p:spPr>
            <a:xfrm>
              <a:off x="0" y="0"/>
              <a:ext cx="660400" cy="2360993"/>
            </a:xfrm>
            <a:custGeom>
              <a:avLst/>
              <a:gdLst/>
              <a:ahLst/>
              <a:cxnLst/>
              <a:rect l="l" t="t" r="r" b="b"/>
              <a:pathLst>
                <a:path w="660400" h="2360993">
                  <a:moveTo>
                    <a:pt x="220252" y="2341924"/>
                  </a:moveTo>
                  <a:cubicBezTo>
                    <a:pt x="254109" y="2353437"/>
                    <a:pt x="292600" y="2360993"/>
                    <a:pt x="330378" y="2360993"/>
                  </a:cubicBezTo>
                  <a:cubicBezTo>
                    <a:pt x="368157" y="2360993"/>
                    <a:pt x="404509" y="2354516"/>
                    <a:pt x="438009" y="2343002"/>
                  </a:cubicBezTo>
                  <a:cubicBezTo>
                    <a:pt x="438723" y="2342642"/>
                    <a:pt x="439435" y="2342642"/>
                    <a:pt x="440148" y="2342283"/>
                  </a:cubicBezTo>
                  <a:cubicBezTo>
                    <a:pt x="565955" y="2296227"/>
                    <a:pt x="658618" y="2174614"/>
                    <a:pt x="660400" y="1998101"/>
                  </a:cubicBezTo>
                  <a:lnTo>
                    <a:pt x="660400" y="0"/>
                  </a:lnTo>
                  <a:lnTo>
                    <a:pt x="0" y="0"/>
                  </a:lnTo>
                  <a:lnTo>
                    <a:pt x="0" y="1996618"/>
                  </a:lnTo>
                  <a:cubicBezTo>
                    <a:pt x="1782" y="2175333"/>
                    <a:pt x="93019" y="2296948"/>
                    <a:pt x="220252" y="2341924"/>
                  </a:cubicBezTo>
                  <a:close/>
                </a:path>
              </a:pathLst>
            </a:custGeom>
            <a:solidFill>
              <a:srgbClr val="FFFFFF"/>
            </a:solidFill>
          </p:spPr>
          <p:txBody>
            <a:bodyPr/>
            <a:lstStyle/>
            <a:p>
              <a:endParaRPr lang="es-PE"/>
            </a:p>
          </p:txBody>
        </p:sp>
        <p:sp>
          <p:nvSpPr>
            <p:cNvPr id="8" name="TextBox 8"/>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rot="-5400000">
            <a:off x="1954709" y="-1081532"/>
            <a:ext cx="478139" cy="4387557"/>
            <a:chOff x="0" y="0"/>
            <a:chExt cx="370836" cy="3629374"/>
          </a:xfrm>
        </p:grpSpPr>
        <p:sp>
          <p:nvSpPr>
            <p:cNvPr id="10" name="Freeform 10"/>
            <p:cNvSpPr/>
            <p:nvPr/>
          </p:nvSpPr>
          <p:spPr>
            <a:xfrm>
              <a:off x="0" y="0"/>
              <a:ext cx="370836" cy="3629374"/>
            </a:xfrm>
            <a:custGeom>
              <a:avLst/>
              <a:gdLst/>
              <a:ahLst/>
              <a:cxnLst/>
              <a:rect l="l" t="t" r="r" b="b"/>
              <a:pathLst>
                <a:path w="370836" h="3629374">
                  <a:moveTo>
                    <a:pt x="123679" y="3610305"/>
                  </a:moveTo>
                  <a:cubicBezTo>
                    <a:pt x="142691" y="3621819"/>
                    <a:pt x="164305" y="3629374"/>
                    <a:pt x="185518" y="3629374"/>
                  </a:cubicBezTo>
                  <a:cubicBezTo>
                    <a:pt x="206732" y="3629374"/>
                    <a:pt x="227145" y="3622897"/>
                    <a:pt x="245956" y="3611383"/>
                  </a:cubicBezTo>
                  <a:cubicBezTo>
                    <a:pt x="246357" y="3611024"/>
                    <a:pt x="246757" y="3611024"/>
                    <a:pt x="247157" y="3610664"/>
                  </a:cubicBezTo>
                  <a:cubicBezTo>
                    <a:pt x="317802" y="3564609"/>
                    <a:pt x="369836" y="3442995"/>
                    <a:pt x="370836" y="3238308"/>
                  </a:cubicBezTo>
                  <a:lnTo>
                    <a:pt x="370836" y="0"/>
                  </a:lnTo>
                  <a:lnTo>
                    <a:pt x="0" y="0"/>
                  </a:lnTo>
                  <a:lnTo>
                    <a:pt x="0" y="3235905"/>
                  </a:lnTo>
                  <a:cubicBezTo>
                    <a:pt x="1001" y="3443714"/>
                    <a:pt x="52233" y="3565329"/>
                    <a:pt x="123679" y="3610305"/>
                  </a:cubicBezTo>
                  <a:close/>
                </a:path>
              </a:pathLst>
            </a:custGeom>
            <a:solidFill>
              <a:srgbClr val="FFFFFF"/>
            </a:solidFill>
          </p:spPr>
          <p:txBody>
            <a:bodyPr/>
            <a:lstStyle/>
            <a:p>
              <a:endParaRPr lang="es-PE"/>
            </a:p>
          </p:txBody>
        </p:sp>
        <p:sp>
          <p:nvSpPr>
            <p:cNvPr id="11" name="TextBox 11"/>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12" name="Group 12"/>
          <p:cNvGrpSpPr/>
          <p:nvPr/>
        </p:nvGrpSpPr>
        <p:grpSpPr>
          <a:xfrm>
            <a:off x="407675" y="3039710"/>
            <a:ext cx="6476019" cy="329868"/>
            <a:chOff x="0" y="0"/>
            <a:chExt cx="2320859" cy="118217"/>
          </a:xfrm>
        </p:grpSpPr>
        <p:sp>
          <p:nvSpPr>
            <p:cNvPr id="13" name="Freeform 1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5" name="Group 15"/>
          <p:cNvGrpSpPr/>
          <p:nvPr/>
        </p:nvGrpSpPr>
        <p:grpSpPr>
          <a:xfrm>
            <a:off x="347281" y="3039710"/>
            <a:ext cx="334157" cy="33415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17" name="TextBox 1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18" name="Group 18"/>
          <p:cNvGrpSpPr/>
          <p:nvPr/>
        </p:nvGrpSpPr>
        <p:grpSpPr>
          <a:xfrm>
            <a:off x="407675" y="3438686"/>
            <a:ext cx="6476019" cy="329868"/>
            <a:chOff x="0" y="0"/>
            <a:chExt cx="2320859" cy="118217"/>
          </a:xfrm>
        </p:grpSpPr>
        <p:sp>
          <p:nvSpPr>
            <p:cNvPr id="19" name="Freeform 1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0" name="TextBox 2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1" name="Group 21"/>
          <p:cNvGrpSpPr/>
          <p:nvPr/>
        </p:nvGrpSpPr>
        <p:grpSpPr>
          <a:xfrm>
            <a:off x="347281" y="3438685"/>
            <a:ext cx="334157" cy="334157"/>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23" name="TextBox 23"/>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24" name="Group 24"/>
          <p:cNvGrpSpPr/>
          <p:nvPr/>
        </p:nvGrpSpPr>
        <p:grpSpPr>
          <a:xfrm>
            <a:off x="407675" y="2638878"/>
            <a:ext cx="6476019" cy="329868"/>
            <a:chOff x="0" y="0"/>
            <a:chExt cx="2320859" cy="118217"/>
          </a:xfrm>
        </p:grpSpPr>
        <p:sp>
          <p:nvSpPr>
            <p:cNvPr id="25" name="Freeform 25"/>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6" name="TextBox 2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27" name="Group 27"/>
          <p:cNvGrpSpPr/>
          <p:nvPr/>
        </p:nvGrpSpPr>
        <p:grpSpPr>
          <a:xfrm>
            <a:off x="347281" y="2638877"/>
            <a:ext cx="334157" cy="334157"/>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29" name="TextBox 29"/>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30" name="Group 30"/>
          <p:cNvGrpSpPr/>
          <p:nvPr/>
        </p:nvGrpSpPr>
        <p:grpSpPr>
          <a:xfrm>
            <a:off x="0" y="9723475"/>
            <a:ext cx="7560000" cy="219725"/>
            <a:chOff x="0" y="0"/>
            <a:chExt cx="2709333" cy="78745"/>
          </a:xfrm>
        </p:grpSpPr>
        <p:sp>
          <p:nvSpPr>
            <p:cNvPr id="31" name="Freeform 3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33" name="Group 33"/>
          <p:cNvGrpSpPr/>
          <p:nvPr/>
        </p:nvGrpSpPr>
        <p:grpSpPr>
          <a:xfrm>
            <a:off x="0" y="0"/>
            <a:ext cx="7560000" cy="219725"/>
            <a:chOff x="0" y="0"/>
            <a:chExt cx="2709333" cy="78745"/>
          </a:xfrm>
        </p:grpSpPr>
        <p:sp>
          <p:nvSpPr>
            <p:cNvPr id="34" name="Freeform 34"/>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35" name="TextBox 35"/>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37" name="TextBox 37"/>
          <p:cNvSpPr txBox="1"/>
          <p:nvPr/>
        </p:nvSpPr>
        <p:spPr>
          <a:xfrm>
            <a:off x="407675" y="879586"/>
            <a:ext cx="2452031"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OUTSOURCING</a:t>
            </a:r>
          </a:p>
        </p:txBody>
      </p:sp>
      <p:sp>
        <p:nvSpPr>
          <p:cNvPr id="38" name="TextBox 38"/>
          <p:cNvSpPr txBox="1"/>
          <p:nvPr/>
        </p:nvSpPr>
        <p:spPr>
          <a:xfrm>
            <a:off x="407675" y="1370142"/>
            <a:ext cx="6572692" cy="1291572"/>
          </a:xfrm>
          <a:prstGeom prst="rect">
            <a:avLst/>
          </a:prstGeom>
        </p:spPr>
        <p:txBody>
          <a:bodyPr lIns="0" tIns="0" rIns="0" bIns="0" rtlCol="0" anchor="t">
            <a:spAutoFit/>
          </a:bodyPr>
          <a:lstStyle/>
          <a:p>
            <a:pPr algn="just">
              <a:lnSpc>
                <a:spcPts val="1680"/>
              </a:lnSpc>
            </a:pPr>
            <a:r>
              <a:rPr lang="en-US" sz="1200" dirty="0">
                <a:solidFill>
                  <a:srgbClr val="223F6A"/>
                </a:solidFill>
                <a:latin typeface="Montserrat"/>
              </a:rPr>
              <a:t>El </a:t>
            </a:r>
            <a:r>
              <a:rPr lang="en-US" sz="1200" dirty="0" err="1">
                <a:solidFill>
                  <a:srgbClr val="223F6A"/>
                </a:solidFill>
                <a:latin typeface="Montserrat"/>
              </a:rPr>
              <a:t>servicio</a:t>
            </a:r>
            <a:r>
              <a:rPr lang="en-US" sz="1200" dirty="0">
                <a:solidFill>
                  <a:srgbClr val="223F6A"/>
                </a:solidFill>
                <a:latin typeface="Montserrat"/>
              </a:rPr>
              <a:t> de Outsourcing ha </a:t>
            </a:r>
            <a:r>
              <a:rPr lang="en-US" sz="1200" dirty="0" err="1">
                <a:solidFill>
                  <a:srgbClr val="223F6A"/>
                </a:solidFill>
                <a:latin typeface="Montserrat"/>
              </a:rPr>
              <a:t>sido</a:t>
            </a:r>
            <a:r>
              <a:rPr lang="en-US" sz="1200" dirty="0">
                <a:solidFill>
                  <a:srgbClr val="223F6A"/>
                </a:solidFill>
                <a:latin typeface="Montserrat"/>
              </a:rPr>
              <a:t> </a:t>
            </a:r>
            <a:r>
              <a:rPr lang="en-US" sz="1200" dirty="0" err="1">
                <a:solidFill>
                  <a:srgbClr val="223F6A"/>
                </a:solidFill>
                <a:latin typeface="Montserrat"/>
              </a:rPr>
              <a:t>diseñado</a:t>
            </a:r>
            <a:r>
              <a:rPr lang="en-US" sz="1200" dirty="0">
                <a:solidFill>
                  <a:srgbClr val="223F6A"/>
                </a:solidFill>
                <a:latin typeface="Montserrat"/>
              </a:rPr>
              <a:t> para </a:t>
            </a:r>
            <a:r>
              <a:rPr lang="en-US" sz="1200" dirty="0" err="1">
                <a:solidFill>
                  <a:srgbClr val="223F6A"/>
                </a:solidFill>
                <a:latin typeface="Montserrat"/>
              </a:rPr>
              <a:t>ofrecer</a:t>
            </a:r>
            <a:r>
              <a:rPr lang="en-US" sz="1200" dirty="0">
                <a:solidFill>
                  <a:srgbClr val="223F6A"/>
                </a:solidFill>
                <a:latin typeface="Montserrat"/>
              </a:rPr>
              <a:t> a </a:t>
            </a:r>
            <a:r>
              <a:rPr lang="en-US" sz="1200" dirty="0" err="1">
                <a:solidFill>
                  <a:srgbClr val="223F6A"/>
                </a:solidFill>
                <a:latin typeface="Montserrat"/>
              </a:rPr>
              <a:t>nuestros</a:t>
            </a:r>
            <a:r>
              <a:rPr lang="en-US" sz="1200" dirty="0">
                <a:solidFill>
                  <a:srgbClr val="223F6A"/>
                </a:solidFill>
                <a:latin typeface="Montserrat"/>
              </a:rPr>
              <a:t> </a:t>
            </a:r>
            <a:r>
              <a:rPr lang="en-US" sz="1200" dirty="0" err="1">
                <a:solidFill>
                  <a:srgbClr val="223F6A"/>
                </a:solidFill>
                <a:latin typeface="Montserrat"/>
              </a:rPr>
              <a:t>clientes</a:t>
            </a:r>
            <a:r>
              <a:rPr lang="en-US" sz="1200" dirty="0">
                <a:solidFill>
                  <a:srgbClr val="223F6A"/>
                </a:solidFill>
                <a:latin typeface="Montserrat"/>
              </a:rPr>
              <a:t> </a:t>
            </a:r>
            <a:r>
              <a:rPr lang="en-US" sz="1200" dirty="0" err="1">
                <a:solidFill>
                  <a:srgbClr val="223F6A"/>
                </a:solidFill>
                <a:latin typeface="Montserrat"/>
              </a:rPr>
              <a:t>una</a:t>
            </a:r>
            <a:r>
              <a:rPr lang="en-US" sz="1200" dirty="0">
                <a:solidFill>
                  <a:srgbClr val="223F6A"/>
                </a:solidFill>
                <a:latin typeface="Montserrat"/>
              </a:rPr>
              <a:t> </a:t>
            </a:r>
            <a:r>
              <a:rPr lang="en-US" sz="1200" dirty="0" err="1">
                <a:solidFill>
                  <a:srgbClr val="223F6A"/>
                </a:solidFill>
                <a:latin typeface="Montserrat"/>
              </a:rPr>
              <a:t>solución</a:t>
            </a:r>
            <a:r>
              <a:rPr lang="en-US" sz="1200" dirty="0">
                <a:solidFill>
                  <a:srgbClr val="223F6A"/>
                </a:solidFill>
                <a:latin typeface="Montserrat"/>
              </a:rPr>
              <a:t> integral </a:t>
            </a:r>
            <a:r>
              <a:rPr lang="en-US" sz="1200" dirty="0" err="1">
                <a:solidFill>
                  <a:srgbClr val="223F6A"/>
                </a:solidFill>
                <a:latin typeface="Montserrat"/>
              </a:rPr>
              <a:t>en</a:t>
            </a:r>
            <a:r>
              <a:rPr lang="en-US" sz="1200" dirty="0">
                <a:solidFill>
                  <a:srgbClr val="223F6A"/>
                </a:solidFill>
                <a:latin typeface="Montserrat"/>
              </a:rPr>
              <a:t> </a:t>
            </a:r>
            <a:r>
              <a:rPr lang="en-US" sz="1200" dirty="0" err="1">
                <a:solidFill>
                  <a:srgbClr val="223F6A"/>
                </a:solidFill>
                <a:latin typeface="Montserrat"/>
              </a:rPr>
              <a:t>materia</a:t>
            </a:r>
            <a:r>
              <a:rPr lang="en-US" sz="1200" dirty="0">
                <a:solidFill>
                  <a:srgbClr val="223F6A"/>
                </a:solidFill>
                <a:latin typeface="Montserrat"/>
              </a:rPr>
              <a:t> operative, </a:t>
            </a:r>
            <a:r>
              <a:rPr lang="en-US" sz="1200" dirty="0" err="1">
                <a:solidFill>
                  <a:srgbClr val="223F6A"/>
                </a:solidFill>
                <a:latin typeface="Montserrat"/>
              </a:rPr>
              <a:t>ﬁnanciera</a:t>
            </a:r>
            <a:r>
              <a:rPr lang="en-US" sz="1200" dirty="0">
                <a:solidFill>
                  <a:srgbClr val="223F6A"/>
                </a:solidFill>
                <a:latin typeface="Montserrat"/>
              </a:rPr>
              <a:t> y </a:t>
            </a:r>
            <a:r>
              <a:rPr lang="en-US" sz="1200" dirty="0" err="1">
                <a:solidFill>
                  <a:srgbClr val="223F6A"/>
                </a:solidFill>
                <a:latin typeface="Montserrat"/>
              </a:rPr>
              <a:t>contable</a:t>
            </a:r>
            <a:r>
              <a:rPr lang="en-US" sz="1200" dirty="0">
                <a:solidFill>
                  <a:srgbClr val="223F6A"/>
                </a:solidFill>
                <a:latin typeface="Montserrat"/>
              </a:rPr>
              <a:t>, con la </a:t>
            </a:r>
            <a:r>
              <a:rPr lang="en-US" sz="1200" dirty="0" err="1">
                <a:solidFill>
                  <a:srgbClr val="223F6A"/>
                </a:solidFill>
                <a:latin typeface="Montserrat"/>
              </a:rPr>
              <a:t>ﬁnalidad</a:t>
            </a:r>
            <a:r>
              <a:rPr lang="en-US" sz="1200" dirty="0">
                <a:solidFill>
                  <a:srgbClr val="223F6A"/>
                </a:solidFill>
                <a:latin typeface="Montserrat"/>
              </a:rPr>
              <a:t> de </a:t>
            </a:r>
            <a:r>
              <a:rPr lang="en-US" sz="1200" dirty="0" err="1">
                <a:solidFill>
                  <a:srgbClr val="223F6A"/>
                </a:solidFill>
                <a:latin typeface="Montserrat"/>
              </a:rPr>
              <a:t>cumplir</a:t>
            </a:r>
            <a:r>
              <a:rPr lang="en-US" sz="1200" dirty="0">
                <a:solidFill>
                  <a:srgbClr val="223F6A"/>
                </a:solidFill>
                <a:latin typeface="Montserrat"/>
              </a:rPr>
              <a:t> con </a:t>
            </a:r>
            <a:r>
              <a:rPr lang="en-US" sz="1200" dirty="0" err="1">
                <a:solidFill>
                  <a:srgbClr val="223F6A"/>
                </a:solidFill>
                <a:latin typeface="Montserrat"/>
              </a:rPr>
              <a:t>los</a:t>
            </a:r>
            <a:r>
              <a:rPr lang="en-US" sz="1200" dirty="0">
                <a:solidFill>
                  <a:srgbClr val="223F6A"/>
                </a:solidFill>
                <a:latin typeface="Montserrat"/>
              </a:rPr>
              <a:t> </a:t>
            </a:r>
            <a:r>
              <a:rPr lang="en-US" sz="1200" dirty="0" err="1">
                <a:solidFill>
                  <a:srgbClr val="223F6A"/>
                </a:solidFill>
                <a:latin typeface="Montserrat"/>
              </a:rPr>
              <a:t>parámetros</a:t>
            </a:r>
            <a:r>
              <a:rPr lang="en-US" sz="1200" dirty="0">
                <a:solidFill>
                  <a:srgbClr val="223F6A"/>
                </a:solidFill>
                <a:latin typeface="Montserrat"/>
              </a:rPr>
              <a:t> </a:t>
            </a:r>
            <a:r>
              <a:rPr lang="en-US" sz="1200" dirty="0" err="1">
                <a:solidFill>
                  <a:srgbClr val="223F6A"/>
                </a:solidFill>
                <a:latin typeface="Montserrat"/>
              </a:rPr>
              <a:t>contables</a:t>
            </a:r>
            <a:r>
              <a:rPr lang="en-US" sz="1200" dirty="0">
                <a:solidFill>
                  <a:srgbClr val="223F6A"/>
                </a:solidFill>
                <a:latin typeface="Montserrat"/>
              </a:rPr>
              <a:t> </a:t>
            </a:r>
            <a:r>
              <a:rPr lang="en-US" sz="1200" dirty="0" err="1">
                <a:solidFill>
                  <a:srgbClr val="223F6A"/>
                </a:solidFill>
                <a:latin typeface="Montserrat"/>
              </a:rPr>
              <a:t>exigidos</a:t>
            </a:r>
            <a:r>
              <a:rPr lang="en-US" sz="1200" dirty="0">
                <a:solidFill>
                  <a:srgbClr val="223F6A"/>
                </a:solidFill>
                <a:latin typeface="Montserrat"/>
              </a:rPr>
              <a:t> </a:t>
            </a:r>
            <a:r>
              <a:rPr lang="en-US" sz="1200" dirty="0" err="1">
                <a:solidFill>
                  <a:srgbClr val="223F6A"/>
                </a:solidFill>
                <a:latin typeface="Montserrat"/>
              </a:rPr>
              <a:t>en</a:t>
            </a:r>
            <a:r>
              <a:rPr lang="en-US" sz="1200" dirty="0">
                <a:solidFill>
                  <a:srgbClr val="223F6A"/>
                </a:solidFill>
                <a:latin typeface="Montserrat"/>
              </a:rPr>
              <a:t> la ley. </a:t>
            </a:r>
          </a:p>
          <a:p>
            <a:pPr algn="just">
              <a:lnSpc>
                <a:spcPts val="1680"/>
              </a:lnSpc>
            </a:pPr>
            <a:endParaRPr lang="en-US" sz="1200" dirty="0">
              <a:solidFill>
                <a:srgbClr val="223F6A"/>
              </a:solidFill>
              <a:latin typeface="Montserrat"/>
            </a:endParaRPr>
          </a:p>
          <a:p>
            <a:pPr algn="just">
              <a:lnSpc>
                <a:spcPts val="1680"/>
              </a:lnSpc>
            </a:pPr>
            <a:r>
              <a:rPr lang="en-US" sz="1200" dirty="0">
                <a:solidFill>
                  <a:srgbClr val="223F6A"/>
                </a:solidFill>
                <a:latin typeface="Montserrat"/>
              </a:rPr>
              <a:t>Los </a:t>
            </a:r>
            <a:r>
              <a:rPr lang="en-US" sz="1200" dirty="0" err="1">
                <a:solidFill>
                  <a:srgbClr val="223F6A"/>
                </a:solidFill>
                <a:latin typeface="Montserrat"/>
              </a:rPr>
              <a:t>servicios</a:t>
            </a:r>
            <a:r>
              <a:rPr lang="en-US" sz="1200" dirty="0">
                <a:solidFill>
                  <a:srgbClr val="223F6A"/>
                </a:solidFill>
                <a:latin typeface="Montserrat"/>
              </a:rPr>
              <a:t> que </a:t>
            </a:r>
            <a:r>
              <a:rPr lang="en-US" sz="1200" dirty="0" err="1">
                <a:solidFill>
                  <a:srgbClr val="223F6A"/>
                </a:solidFill>
                <a:latin typeface="Montserrat"/>
              </a:rPr>
              <a:t>ofrecemos</a:t>
            </a:r>
            <a:r>
              <a:rPr lang="en-US" sz="1200" dirty="0">
                <a:solidFill>
                  <a:srgbClr val="223F6A"/>
                </a:solidFill>
                <a:latin typeface="Montserrat"/>
              </a:rPr>
              <a:t> son </a:t>
            </a:r>
            <a:r>
              <a:rPr lang="en-US" sz="1200" dirty="0" err="1">
                <a:solidFill>
                  <a:srgbClr val="223F6A"/>
                </a:solidFill>
                <a:latin typeface="Montserrat"/>
              </a:rPr>
              <a:t>los</a:t>
            </a:r>
            <a:r>
              <a:rPr lang="en-US" sz="1200" dirty="0">
                <a:solidFill>
                  <a:srgbClr val="223F6A"/>
                </a:solidFill>
                <a:latin typeface="Montserrat"/>
              </a:rPr>
              <a:t> </a:t>
            </a:r>
            <a:r>
              <a:rPr lang="en-US" sz="1200" dirty="0" err="1">
                <a:solidFill>
                  <a:srgbClr val="223F6A"/>
                </a:solidFill>
                <a:latin typeface="Montserrat"/>
              </a:rPr>
              <a:t>siguientes</a:t>
            </a:r>
            <a:r>
              <a:rPr lang="en-US" sz="1200" dirty="0">
                <a:solidFill>
                  <a:srgbClr val="223F6A"/>
                </a:solidFill>
                <a:latin typeface="Montserrat"/>
              </a:rPr>
              <a:t>:</a:t>
            </a:r>
          </a:p>
          <a:p>
            <a:pPr marL="0" lvl="0" indent="0" algn="just">
              <a:lnSpc>
                <a:spcPts val="1680"/>
              </a:lnSpc>
              <a:spcBef>
                <a:spcPct val="0"/>
              </a:spcBef>
            </a:pPr>
            <a:endParaRPr lang="en-US" sz="1200" dirty="0">
              <a:solidFill>
                <a:srgbClr val="223F6A"/>
              </a:solidFill>
              <a:latin typeface="Montserrat"/>
            </a:endParaRPr>
          </a:p>
        </p:txBody>
      </p:sp>
      <p:sp>
        <p:nvSpPr>
          <p:cNvPr id="39" name="TextBox 39"/>
          <p:cNvSpPr txBox="1"/>
          <p:nvPr/>
        </p:nvSpPr>
        <p:spPr>
          <a:xfrm>
            <a:off x="756000" y="3097724"/>
            <a:ext cx="2046548"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Outsourcing de Procesos</a:t>
            </a:r>
          </a:p>
        </p:txBody>
      </p:sp>
      <p:sp>
        <p:nvSpPr>
          <p:cNvPr id="40" name="TextBox 40"/>
          <p:cNvSpPr txBox="1"/>
          <p:nvPr/>
        </p:nvSpPr>
        <p:spPr>
          <a:xfrm>
            <a:off x="770955" y="3495051"/>
            <a:ext cx="1949691"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Outsourcing de Planillas</a:t>
            </a:r>
          </a:p>
        </p:txBody>
      </p:sp>
      <p:sp>
        <p:nvSpPr>
          <p:cNvPr id="41" name="TextBox 41"/>
          <p:cNvSpPr txBox="1"/>
          <p:nvPr/>
        </p:nvSpPr>
        <p:spPr>
          <a:xfrm>
            <a:off x="802475" y="2698748"/>
            <a:ext cx="1918171" cy="198087"/>
          </a:xfrm>
          <a:prstGeom prst="rect">
            <a:avLst/>
          </a:prstGeom>
        </p:spPr>
        <p:txBody>
          <a:bodyPr lIns="0" tIns="0" rIns="0" bIns="0" rtlCol="0" anchor="t">
            <a:spAutoFit/>
          </a:bodyPr>
          <a:lstStyle/>
          <a:p>
            <a:pPr>
              <a:lnSpc>
                <a:spcPts val="1679"/>
              </a:lnSpc>
            </a:pPr>
            <a:r>
              <a:rPr lang="en-US" sz="1200" dirty="0">
                <a:solidFill>
                  <a:srgbClr val="FFFFFF"/>
                </a:solidFill>
                <a:latin typeface="Montserrat"/>
              </a:rPr>
              <a:t>Outsourcing </a:t>
            </a:r>
            <a:r>
              <a:rPr lang="en-US" sz="1200" dirty="0" err="1">
                <a:solidFill>
                  <a:srgbClr val="FFFFFF"/>
                </a:solidFill>
                <a:latin typeface="Montserrat"/>
              </a:rPr>
              <a:t>Contable</a:t>
            </a:r>
            <a:endParaRPr lang="en-US" sz="1200" dirty="0">
              <a:solidFill>
                <a:srgbClr val="FFFFFF"/>
              </a:solidFill>
              <a:latin typeface="Montserrat"/>
            </a:endParaRPr>
          </a:p>
        </p:txBody>
      </p:sp>
      <p:sp>
        <p:nvSpPr>
          <p:cNvPr id="42" name="TextBox 42"/>
          <p:cNvSpPr txBox="1"/>
          <p:nvPr/>
        </p:nvSpPr>
        <p:spPr>
          <a:xfrm>
            <a:off x="430821" y="2697387"/>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43" name="TextBox 43"/>
          <p:cNvSpPr txBox="1"/>
          <p:nvPr/>
        </p:nvSpPr>
        <p:spPr>
          <a:xfrm>
            <a:off x="407290" y="3103828"/>
            <a:ext cx="209488" cy="198087"/>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44" name="TextBox 44"/>
          <p:cNvSpPr txBox="1"/>
          <p:nvPr/>
        </p:nvSpPr>
        <p:spPr>
          <a:xfrm>
            <a:off x="431392" y="3498260"/>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3</a:t>
            </a:r>
          </a:p>
        </p:txBody>
      </p:sp>
      <p:grpSp>
        <p:nvGrpSpPr>
          <p:cNvPr id="45" name="Group 45"/>
          <p:cNvGrpSpPr/>
          <p:nvPr/>
        </p:nvGrpSpPr>
        <p:grpSpPr>
          <a:xfrm>
            <a:off x="6950053" y="10106294"/>
            <a:ext cx="415413" cy="415413"/>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48" name="TextBox 48"/>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07</a:t>
            </a:r>
          </a:p>
        </p:txBody>
      </p:sp>
      <p:pic>
        <p:nvPicPr>
          <p:cNvPr id="49" name="Picture 36">
            <a:extLst>
              <a:ext uri="{FF2B5EF4-FFF2-40B4-BE49-F238E27FC236}">
                <a16:creationId xmlns:a16="http://schemas.microsoft.com/office/drawing/2014/main" id="{B06FD24A-E67D-F880-9EA1-E13BC2FE25A5}"/>
              </a:ext>
            </a:extLst>
          </p:cNvPr>
          <p:cNvPicPr>
            <a:picLocks noChangeAspect="1"/>
          </p:cNvPicPr>
          <p:nvPr/>
        </p:nvPicPr>
        <p:blipFill>
          <a:blip r:embed="rId4"/>
          <a:srcRect l="8674" t="4420" b="5801"/>
          <a:stretch>
            <a:fillRect/>
          </a:stretch>
        </p:blipFill>
        <p:spPr>
          <a:xfrm>
            <a:off x="0" y="3949490"/>
            <a:ext cx="7560000" cy="5773986"/>
          </a:xfrm>
          <a:prstGeom prst="rect">
            <a:avLst/>
          </a:prstGeom>
        </p:spPr>
      </p:pic>
      <p:pic>
        <p:nvPicPr>
          <p:cNvPr id="50" name="Imagen 49">
            <a:extLst>
              <a:ext uri="{FF2B5EF4-FFF2-40B4-BE49-F238E27FC236}">
                <a16:creationId xmlns:a16="http://schemas.microsoft.com/office/drawing/2014/main" id="{FD90D3E5-D861-48F8-95CD-0ED8A71D9E4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Gráfico 71">
            <a:extLst>
              <a:ext uri="{FF2B5EF4-FFF2-40B4-BE49-F238E27FC236}">
                <a16:creationId xmlns:a16="http://schemas.microsoft.com/office/drawing/2014/main" id="{6E2DF5B4-9728-4C59-B571-79B8A7B9597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215"/>
          <a:stretch/>
        </p:blipFill>
        <p:spPr>
          <a:xfrm>
            <a:off x="-35252" y="9943200"/>
            <a:ext cx="7623502" cy="805950"/>
          </a:xfrm>
          <a:prstGeom prst="rect">
            <a:avLst/>
          </a:prstGeom>
        </p:spPr>
      </p:pic>
      <p:sp>
        <p:nvSpPr>
          <p:cNvPr id="6" name="TextBox 6"/>
          <p:cNvSpPr txBox="1"/>
          <p:nvPr/>
        </p:nvSpPr>
        <p:spPr>
          <a:xfrm>
            <a:off x="424169" y="1506765"/>
            <a:ext cx="6572692" cy="2083739"/>
          </a:xfrm>
          <a:prstGeom prst="rect">
            <a:avLst/>
          </a:prstGeom>
        </p:spPr>
        <p:txBody>
          <a:bodyPr lIns="0" tIns="0" rIns="0" bIns="0" rtlCol="0" anchor="t">
            <a:spAutoFit/>
          </a:bodyPr>
          <a:lstStyle/>
          <a:p>
            <a:pPr algn="just">
              <a:lnSpc>
                <a:spcPts val="1680"/>
              </a:lnSpc>
            </a:pPr>
            <a:r>
              <a:rPr lang="en-US" sz="1200" dirty="0">
                <a:solidFill>
                  <a:srgbClr val="223F6A"/>
                </a:solidFill>
                <a:latin typeface="Montserrat"/>
              </a:rPr>
              <a:t>Las </a:t>
            </a:r>
            <a:r>
              <a:rPr lang="en-US" sz="1200" dirty="0" err="1">
                <a:solidFill>
                  <a:srgbClr val="223F6A"/>
                </a:solidFill>
                <a:latin typeface="Montserrat"/>
              </a:rPr>
              <a:t>empresas</a:t>
            </a:r>
            <a:r>
              <a:rPr lang="en-US" sz="1200" dirty="0">
                <a:solidFill>
                  <a:srgbClr val="223F6A"/>
                </a:solidFill>
                <a:latin typeface="Montserrat"/>
              </a:rPr>
              <a:t> que </a:t>
            </a:r>
            <a:r>
              <a:rPr lang="en-US" sz="1200" dirty="0" err="1">
                <a:solidFill>
                  <a:srgbClr val="223F6A"/>
                </a:solidFill>
                <a:latin typeface="Montserrat"/>
              </a:rPr>
              <a:t>realizan</a:t>
            </a:r>
            <a:r>
              <a:rPr lang="en-US" sz="1200" dirty="0">
                <a:solidFill>
                  <a:srgbClr val="223F6A"/>
                </a:solidFill>
                <a:latin typeface="Montserrat"/>
              </a:rPr>
              <a:t> </a:t>
            </a:r>
            <a:r>
              <a:rPr lang="en-US" sz="1200" dirty="0" err="1">
                <a:solidFill>
                  <a:srgbClr val="223F6A"/>
                </a:solidFill>
                <a:latin typeface="Montserrat"/>
              </a:rPr>
              <a:t>transacciones</a:t>
            </a:r>
            <a:r>
              <a:rPr lang="en-US" sz="1200" dirty="0">
                <a:solidFill>
                  <a:srgbClr val="223F6A"/>
                </a:solidFill>
                <a:latin typeface="Montserrat"/>
              </a:rPr>
              <a:t> con sus </a:t>
            </a:r>
            <a:r>
              <a:rPr lang="en-US" sz="1200" dirty="0" err="1">
                <a:solidFill>
                  <a:srgbClr val="223F6A"/>
                </a:solidFill>
                <a:latin typeface="Montserrat"/>
              </a:rPr>
              <a:t>partes</a:t>
            </a:r>
            <a:r>
              <a:rPr lang="en-US" sz="1200" dirty="0">
                <a:solidFill>
                  <a:srgbClr val="223F6A"/>
                </a:solidFill>
                <a:latin typeface="Montserrat"/>
              </a:rPr>
              <a:t> </a:t>
            </a:r>
            <a:r>
              <a:rPr lang="en-US" sz="1200" dirty="0" err="1">
                <a:solidFill>
                  <a:srgbClr val="223F6A"/>
                </a:solidFill>
                <a:latin typeface="Montserrat"/>
              </a:rPr>
              <a:t>vinculadas</a:t>
            </a:r>
            <a:r>
              <a:rPr lang="en-US" sz="1200" dirty="0">
                <a:solidFill>
                  <a:srgbClr val="223F6A"/>
                </a:solidFill>
                <a:latin typeface="Montserrat"/>
              </a:rPr>
              <a:t> o </a:t>
            </a:r>
            <a:r>
              <a:rPr lang="en-US" sz="1200" dirty="0" err="1">
                <a:solidFill>
                  <a:srgbClr val="223F6A"/>
                </a:solidFill>
                <a:latin typeface="Montserrat"/>
              </a:rPr>
              <a:t>están</a:t>
            </a:r>
            <a:r>
              <a:rPr lang="en-US" sz="1200" dirty="0">
                <a:solidFill>
                  <a:srgbClr val="223F6A"/>
                </a:solidFill>
                <a:latin typeface="Montserrat"/>
              </a:rPr>
              <a:t> </a:t>
            </a:r>
            <a:r>
              <a:rPr lang="en-US" sz="1200" dirty="0" err="1">
                <a:solidFill>
                  <a:srgbClr val="223F6A"/>
                </a:solidFill>
                <a:latin typeface="Montserrat"/>
              </a:rPr>
              <a:t>domiciliadas</a:t>
            </a:r>
            <a:r>
              <a:rPr lang="en-US" sz="1200" dirty="0">
                <a:solidFill>
                  <a:srgbClr val="223F6A"/>
                </a:solidFill>
                <a:latin typeface="Montserrat"/>
              </a:rPr>
              <a:t> </a:t>
            </a:r>
            <a:r>
              <a:rPr lang="en-US" sz="1200" dirty="0" err="1">
                <a:solidFill>
                  <a:srgbClr val="223F6A"/>
                </a:solidFill>
                <a:latin typeface="Montserrat"/>
              </a:rPr>
              <a:t>en</a:t>
            </a:r>
            <a:r>
              <a:rPr lang="en-US" sz="1200" dirty="0">
                <a:solidFill>
                  <a:srgbClr val="223F6A"/>
                </a:solidFill>
                <a:latin typeface="Montserrat"/>
              </a:rPr>
              <a:t> </a:t>
            </a:r>
            <a:r>
              <a:rPr lang="en-US" sz="1200" dirty="0" err="1">
                <a:solidFill>
                  <a:srgbClr val="223F6A"/>
                </a:solidFill>
                <a:latin typeface="Montserrat"/>
              </a:rPr>
              <a:t>paraísos</a:t>
            </a:r>
            <a:r>
              <a:rPr lang="en-US" sz="1200" dirty="0">
                <a:solidFill>
                  <a:srgbClr val="223F6A"/>
                </a:solidFill>
                <a:latin typeface="Montserrat"/>
              </a:rPr>
              <a:t> </a:t>
            </a:r>
            <a:r>
              <a:rPr lang="en-US" sz="1200" dirty="0" err="1">
                <a:solidFill>
                  <a:srgbClr val="223F6A"/>
                </a:solidFill>
                <a:latin typeface="Montserrat"/>
              </a:rPr>
              <a:t>fiscales</a:t>
            </a:r>
            <a:r>
              <a:rPr lang="en-US" sz="1200" dirty="0">
                <a:solidFill>
                  <a:srgbClr val="223F6A"/>
                </a:solidFill>
                <a:latin typeface="Montserrat"/>
              </a:rPr>
              <a:t> </a:t>
            </a:r>
            <a:r>
              <a:rPr lang="en-US" sz="1200" dirty="0" err="1">
                <a:solidFill>
                  <a:srgbClr val="223F6A"/>
                </a:solidFill>
                <a:latin typeface="Montserrat"/>
              </a:rPr>
              <a:t>deben</a:t>
            </a:r>
            <a:r>
              <a:rPr lang="en-US" sz="1200" dirty="0">
                <a:solidFill>
                  <a:srgbClr val="223F6A"/>
                </a:solidFill>
                <a:latin typeface="Montserrat"/>
              </a:rPr>
              <a:t> </a:t>
            </a:r>
            <a:r>
              <a:rPr lang="en-US" sz="1200" dirty="0" err="1">
                <a:solidFill>
                  <a:srgbClr val="223F6A"/>
                </a:solidFill>
                <a:latin typeface="Montserrat"/>
              </a:rPr>
              <a:t>poder</a:t>
            </a:r>
            <a:r>
              <a:rPr lang="en-US" sz="1200" dirty="0">
                <a:solidFill>
                  <a:srgbClr val="223F6A"/>
                </a:solidFill>
                <a:latin typeface="Montserrat"/>
              </a:rPr>
              <a:t> </a:t>
            </a:r>
            <a:r>
              <a:rPr lang="en-US" sz="1200" dirty="0" err="1">
                <a:solidFill>
                  <a:srgbClr val="223F6A"/>
                </a:solidFill>
                <a:latin typeface="Montserrat"/>
              </a:rPr>
              <a:t>proporcionar</a:t>
            </a:r>
            <a:r>
              <a:rPr lang="en-US" sz="1200" dirty="0">
                <a:solidFill>
                  <a:srgbClr val="223F6A"/>
                </a:solidFill>
                <a:latin typeface="Montserrat"/>
              </a:rPr>
              <a:t> a las </a:t>
            </a:r>
            <a:r>
              <a:rPr lang="en-US" sz="1200" dirty="0" err="1">
                <a:solidFill>
                  <a:srgbClr val="223F6A"/>
                </a:solidFill>
                <a:latin typeface="Montserrat"/>
              </a:rPr>
              <a:t>autoridades</a:t>
            </a:r>
            <a:r>
              <a:rPr lang="en-US" sz="1200" dirty="0">
                <a:solidFill>
                  <a:srgbClr val="223F6A"/>
                </a:solidFill>
                <a:latin typeface="Montserrat"/>
              </a:rPr>
              <a:t> </a:t>
            </a:r>
            <a:r>
              <a:rPr lang="en-US" sz="1200" dirty="0" err="1">
                <a:solidFill>
                  <a:srgbClr val="223F6A"/>
                </a:solidFill>
                <a:latin typeface="Montserrat"/>
              </a:rPr>
              <a:t>fiscales</a:t>
            </a:r>
            <a:r>
              <a:rPr lang="en-US" sz="1200" dirty="0">
                <a:solidFill>
                  <a:srgbClr val="223F6A"/>
                </a:solidFill>
                <a:latin typeface="Montserrat"/>
              </a:rPr>
              <a:t> la </a:t>
            </a:r>
            <a:r>
              <a:rPr lang="en-US" sz="1200" dirty="0" err="1">
                <a:solidFill>
                  <a:srgbClr val="223F6A"/>
                </a:solidFill>
                <a:latin typeface="Montserrat"/>
              </a:rPr>
              <a:t>documentación</a:t>
            </a:r>
            <a:r>
              <a:rPr lang="en-US" sz="1200" dirty="0">
                <a:solidFill>
                  <a:srgbClr val="223F6A"/>
                </a:solidFill>
                <a:latin typeface="Montserrat"/>
              </a:rPr>
              <a:t> </a:t>
            </a:r>
            <a:r>
              <a:rPr lang="en-US" sz="1200" dirty="0" err="1">
                <a:solidFill>
                  <a:srgbClr val="223F6A"/>
                </a:solidFill>
                <a:latin typeface="Montserrat"/>
              </a:rPr>
              <a:t>relacionada</a:t>
            </a:r>
            <a:r>
              <a:rPr lang="en-US" sz="1200" dirty="0">
                <a:solidFill>
                  <a:srgbClr val="223F6A"/>
                </a:solidFill>
                <a:latin typeface="Montserrat"/>
              </a:rPr>
              <a:t> con </a:t>
            </a:r>
            <a:r>
              <a:rPr lang="en-US" sz="1200" dirty="0" err="1">
                <a:solidFill>
                  <a:srgbClr val="223F6A"/>
                </a:solidFill>
                <a:latin typeface="Montserrat"/>
              </a:rPr>
              <a:t>los</a:t>
            </a:r>
            <a:r>
              <a:rPr lang="en-US" sz="1200" dirty="0">
                <a:solidFill>
                  <a:srgbClr val="223F6A"/>
                </a:solidFill>
                <a:latin typeface="Montserrat"/>
              </a:rPr>
              <a:t> </a:t>
            </a:r>
            <a:r>
              <a:rPr lang="en-US" sz="1200" dirty="0" err="1">
                <a:solidFill>
                  <a:srgbClr val="223F6A"/>
                </a:solidFill>
                <a:latin typeface="Montserrat"/>
              </a:rPr>
              <a:t>precios</a:t>
            </a:r>
            <a:r>
              <a:rPr lang="en-US" sz="1200" dirty="0">
                <a:solidFill>
                  <a:srgbClr val="223F6A"/>
                </a:solidFill>
                <a:latin typeface="Montserrat"/>
              </a:rPr>
              <a:t> de </a:t>
            </a:r>
            <a:r>
              <a:rPr lang="en-US" sz="1200" dirty="0" err="1">
                <a:solidFill>
                  <a:srgbClr val="223F6A"/>
                </a:solidFill>
                <a:latin typeface="Montserrat"/>
              </a:rPr>
              <a:t>transferencia</a:t>
            </a:r>
            <a:r>
              <a:rPr lang="en-US" sz="1200" dirty="0">
                <a:solidFill>
                  <a:srgbClr val="223F6A"/>
                </a:solidFill>
                <a:latin typeface="Montserrat"/>
              </a:rPr>
              <a:t> que </a:t>
            </a:r>
            <a:r>
              <a:rPr lang="en-US" sz="1200" dirty="0" err="1">
                <a:solidFill>
                  <a:srgbClr val="223F6A"/>
                </a:solidFill>
                <a:latin typeface="Montserrat"/>
              </a:rPr>
              <a:t>pruebe</a:t>
            </a:r>
            <a:r>
              <a:rPr lang="en-US" sz="1200" dirty="0">
                <a:solidFill>
                  <a:srgbClr val="223F6A"/>
                </a:solidFill>
                <a:latin typeface="Montserrat"/>
              </a:rPr>
              <a:t> y </a:t>
            </a:r>
            <a:r>
              <a:rPr lang="en-US" sz="1200" dirty="0" err="1">
                <a:solidFill>
                  <a:srgbClr val="223F6A"/>
                </a:solidFill>
                <a:latin typeface="Montserrat"/>
              </a:rPr>
              <a:t>confirme</a:t>
            </a:r>
            <a:r>
              <a:rPr lang="en-US" sz="1200" dirty="0">
                <a:solidFill>
                  <a:srgbClr val="223F6A"/>
                </a:solidFill>
                <a:latin typeface="Montserrat"/>
              </a:rPr>
              <a:t> la </a:t>
            </a:r>
            <a:r>
              <a:rPr lang="en-US" sz="1200" dirty="0" err="1">
                <a:solidFill>
                  <a:srgbClr val="223F6A"/>
                </a:solidFill>
                <a:latin typeface="Montserrat"/>
              </a:rPr>
              <a:t>naturaleza</a:t>
            </a:r>
            <a:r>
              <a:rPr lang="en-US" sz="1200" dirty="0">
                <a:solidFill>
                  <a:srgbClr val="223F6A"/>
                </a:solidFill>
                <a:latin typeface="Montserrat"/>
              </a:rPr>
              <a:t> de plena </a:t>
            </a:r>
            <a:r>
              <a:rPr lang="en-US" sz="1200" dirty="0" err="1">
                <a:solidFill>
                  <a:srgbClr val="223F6A"/>
                </a:solidFill>
                <a:latin typeface="Montserrat"/>
              </a:rPr>
              <a:t>competencia</a:t>
            </a:r>
            <a:r>
              <a:rPr lang="en-US" sz="1200" dirty="0">
                <a:solidFill>
                  <a:srgbClr val="223F6A"/>
                </a:solidFill>
                <a:latin typeface="Montserrat"/>
              </a:rPr>
              <a:t> de las </a:t>
            </a:r>
            <a:r>
              <a:rPr lang="en-US" sz="1200" dirty="0" err="1">
                <a:solidFill>
                  <a:srgbClr val="223F6A"/>
                </a:solidFill>
                <a:latin typeface="Montserrat"/>
              </a:rPr>
              <a:t>transacciones</a:t>
            </a:r>
            <a:r>
              <a:rPr lang="en-US" sz="1200" dirty="0">
                <a:solidFill>
                  <a:srgbClr val="223F6A"/>
                </a:solidFill>
                <a:latin typeface="Montserrat"/>
              </a:rPr>
              <a:t> </a:t>
            </a:r>
            <a:r>
              <a:rPr lang="en-US" sz="1200" dirty="0" err="1">
                <a:solidFill>
                  <a:srgbClr val="223F6A"/>
                </a:solidFill>
                <a:latin typeface="Montserrat"/>
              </a:rPr>
              <a:t>relevantes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a:p>
            <a:pPr algn="just">
              <a:lnSpc>
                <a:spcPts val="1680"/>
              </a:lnSpc>
            </a:pPr>
            <a:r>
              <a:rPr lang="en-US" sz="1200" dirty="0" err="1">
                <a:solidFill>
                  <a:srgbClr val="223F6A"/>
                </a:solidFill>
                <a:latin typeface="Montserrat"/>
              </a:rPr>
              <a:t>Nosotros</a:t>
            </a:r>
            <a:r>
              <a:rPr lang="en-US" sz="1200" dirty="0">
                <a:solidFill>
                  <a:srgbClr val="223F6A"/>
                </a:solidFill>
                <a:latin typeface="Montserrat"/>
              </a:rPr>
              <a:t> </a:t>
            </a:r>
            <a:r>
              <a:rPr lang="en-US" sz="1200" dirty="0" err="1">
                <a:solidFill>
                  <a:srgbClr val="223F6A"/>
                </a:solidFill>
                <a:latin typeface="Montserrat"/>
              </a:rPr>
              <a:t>tenemos</a:t>
            </a:r>
            <a:r>
              <a:rPr lang="en-US" sz="1200" dirty="0">
                <a:solidFill>
                  <a:srgbClr val="223F6A"/>
                </a:solidFill>
                <a:latin typeface="Montserrat"/>
              </a:rPr>
              <a:t> </a:t>
            </a:r>
            <a:r>
              <a:rPr lang="en-US" sz="1200" dirty="0" err="1">
                <a:solidFill>
                  <a:srgbClr val="223F6A"/>
                </a:solidFill>
                <a:latin typeface="Montserrat"/>
              </a:rPr>
              <a:t>experiencia</a:t>
            </a:r>
            <a:r>
              <a:rPr lang="en-US" sz="1200" dirty="0">
                <a:solidFill>
                  <a:srgbClr val="223F6A"/>
                </a:solidFill>
                <a:latin typeface="Montserrat"/>
              </a:rPr>
              <a:t> </a:t>
            </a:r>
            <a:r>
              <a:rPr lang="en-US" sz="1200" dirty="0" err="1">
                <a:solidFill>
                  <a:srgbClr val="223F6A"/>
                </a:solidFill>
                <a:latin typeface="Montserrat"/>
              </a:rPr>
              <a:t>internacional</a:t>
            </a:r>
            <a:r>
              <a:rPr lang="en-US" sz="1200" dirty="0">
                <a:solidFill>
                  <a:srgbClr val="223F6A"/>
                </a:solidFill>
                <a:latin typeface="Montserrat"/>
              </a:rPr>
              <a:t>, </a:t>
            </a:r>
            <a:r>
              <a:rPr lang="en-US" sz="1200" dirty="0" err="1">
                <a:solidFill>
                  <a:srgbClr val="223F6A"/>
                </a:solidFill>
                <a:latin typeface="Montserrat"/>
              </a:rPr>
              <a:t>trabajando</a:t>
            </a:r>
            <a:r>
              <a:rPr lang="en-US" sz="1200" dirty="0">
                <a:solidFill>
                  <a:srgbClr val="223F6A"/>
                </a:solidFill>
                <a:latin typeface="Montserrat"/>
              </a:rPr>
              <a:t> </a:t>
            </a:r>
            <a:r>
              <a:rPr lang="en-US" sz="1200" dirty="0" err="1">
                <a:solidFill>
                  <a:srgbClr val="223F6A"/>
                </a:solidFill>
                <a:latin typeface="Montserrat"/>
              </a:rPr>
              <a:t>en</a:t>
            </a:r>
            <a:r>
              <a:rPr lang="en-US" sz="1200" dirty="0">
                <a:solidFill>
                  <a:srgbClr val="223F6A"/>
                </a:solidFill>
                <a:latin typeface="Montserrat"/>
              </a:rPr>
              <a:t> conjunto con </a:t>
            </a:r>
            <a:r>
              <a:rPr lang="en-US" sz="1200" dirty="0" err="1">
                <a:solidFill>
                  <a:srgbClr val="223F6A"/>
                </a:solidFill>
                <a:latin typeface="Montserrat"/>
              </a:rPr>
              <a:t>nuestro</a:t>
            </a:r>
            <a:r>
              <a:rPr lang="en-US" sz="1200" dirty="0">
                <a:solidFill>
                  <a:srgbClr val="223F6A"/>
                </a:solidFill>
                <a:latin typeface="Montserrat"/>
              </a:rPr>
              <a:t> socio TPC Group, </a:t>
            </a:r>
            <a:r>
              <a:rPr lang="en-US" sz="1200" dirty="0" err="1">
                <a:solidFill>
                  <a:srgbClr val="223F6A"/>
                </a:solidFill>
                <a:latin typeface="Montserrat"/>
              </a:rPr>
              <a:t>en</a:t>
            </a:r>
            <a:r>
              <a:rPr lang="en-US" sz="1200" dirty="0">
                <a:solidFill>
                  <a:srgbClr val="223F6A"/>
                </a:solidFill>
                <a:latin typeface="Montserrat"/>
              </a:rPr>
              <a:t> </a:t>
            </a:r>
            <a:r>
              <a:rPr lang="en-US" sz="1200" dirty="0" err="1">
                <a:solidFill>
                  <a:srgbClr val="223F6A"/>
                </a:solidFill>
                <a:latin typeface="Montserrat"/>
              </a:rPr>
              <a:t>precios</a:t>
            </a:r>
            <a:r>
              <a:rPr lang="en-US" sz="1200" dirty="0">
                <a:solidFill>
                  <a:srgbClr val="223F6A"/>
                </a:solidFill>
                <a:latin typeface="Montserrat"/>
              </a:rPr>
              <a:t> de </a:t>
            </a:r>
            <a:r>
              <a:rPr lang="en-US" sz="1200" dirty="0" err="1">
                <a:solidFill>
                  <a:srgbClr val="223F6A"/>
                </a:solidFill>
                <a:latin typeface="Montserrat"/>
              </a:rPr>
              <a:t>transferencia</a:t>
            </a:r>
            <a:r>
              <a:rPr lang="en-US" sz="1200" dirty="0">
                <a:solidFill>
                  <a:srgbClr val="223F6A"/>
                </a:solidFill>
                <a:latin typeface="Montserrat"/>
              </a:rPr>
              <a:t> y </a:t>
            </a:r>
            <a:r>
              <a:rPr lang="en-US" sz="1200" dirty="0" err="1">
                <a:solidFill>
                  <a:srgbClr val="223F6A"/>
                </a:solidFill>
                <a:latin typeface="Montserrat"/>
              </a:rPr>
              <a:t>podemos</a:t>
            </a:r>
            <a:r>
              <a:rPr lang="en-US" sz="1200" dirty="0">
                <a:solidFill>
                  <a:srgbClr val="223F6A"/>
                </a:solidFill>
                <a:latin typeface="Montserrat"/>
              </a:rPr>
              <a:t> </a:t>
            </a:r>
            <a:r>
              <a:rPr lang="en-US" sz="1200" dirty="0" err="1">
                <a:solidFill>
                  <a:srgbClr val="223F6A"/>
                </a:solidFill>
                <a:latin typeface="Montserrat"/>
              </a:rPr>
              <a:t>ayudar</a:t>
            </a:r>
            <a:r>
              <a:rPr lang="en-US" sz="1200" dirty="0">
                <a:solidFill>
                  <a:srgbClr val="223F6A"/>
                </a:solidFill>
                <a:latin typeface="Montserrat"/>
              </a:rPr>
              <a:t> a </a:t>
            </a:r>
            <a:r>
              <a:rPr lang="en-US" sz="1200" dirty="0" err="1">
                <a:solidFill>
                  <a:srgbClr val="223F6A"/>
                </a:solidFill>
                <a:latin typeface="Montserrat"/>
              </a:rPr>
              <a:t>organizar</a:t>
            </a:r>
            <a:r>
              <a:rPr lang="en-US" sz="1200" dirty="0">
                <a:solidFill>
                  <a:srgbClr val="223F6A"/>
                </a:solidFill>
                <a:latin typeface="Montserrat"/>
              </a:rPr>
              <a:t> la </a:t>
            </a:r>
            <a:r>
              <a:rPr lang="en-US" sz="1200" dirty="0" err="1">
                <a:solidFill>
                  <a:srgbClr val="223F6A"/>
                </a:solidFill>
                <a:latin typeface="Montserrat"/>
              </a:rPr>
              <a:t>documentación</a:t>
            </a:r>
            <a:r>
              <a:rPr lang="en-US" sz="1200" dirty="0">
                <a:solidFill>
                  <a:srgbClr val="223F6A"/>
                </a:solidFill>
                <a:latin typeface="Montserrat"/>
              </a:rPr>
              <a:t> para </a:t>
            </a:r>
            <a:r>
              <a:rPr lang="en-US" sz="1200" dirty="0" err="1">
                <a:solidFill>
                  <a:srgbClr val="223F6A"/>
                </a:solidFill>
                <a:latin typeface="Montserrat"/>
              </a:rPr>
              <a:t>cumplir</a:t>
            </a:r>
            <a:r>
              <a:rPr lang="en-US" sz="1200" dirty="0">
                <a:solidFill>
                  <a:srgbClr val="223F6A"/>
                </a:solidFill>
                <a:latin typeface="Montserrat"/>
              </a:rPr>
              <a:t> con </a:t>
            </a:r>
            <a:r>
              <a:rPr lang="en-US" sz="1200" dirty="0" err="1">
                <a:solidFill>
                  <a:srgbClr val="223F6A"/>
                </a:solidFill>
                <a:latin typeface="Montserrat"/>
              </a:rPr>
              <a:t>los</a:t>
            </a:r>
            <a:r>
              <a:rPr lang="en-US" sz="1200" dirty="0">
                <a:solidFill>
                  <a:srgbClr val="223F6A"/>
                </a:solidFill>
                <a:latin typeface="Montserrat"/>
              </a:rPr>
              <a:t> </a:t>
            </a:r>
            <a:r>
              <a:rPr lang="en-US" sz="1200" dirty="0" err="1">
                <a:solidFill>
                  <a:srgbClr val="223F6A"/>
                </a:solidFill>
                <a:latin typeface="Montserrat"/>
              </a:rPr>
              <a:t>requisitos</a:t>
            </a:r>
            <a:r>
              <a:rPr lang="en-US" sz="1200" dirty="0">
                <a:solidFill>
                  <a:srgbClr val="223F6A"/>
                </a:solidFill>
                <a:latin typeface="Montserrat"/>
              </a:rPr>
              <a:t> locales e </a:t>
            </a:r>
            <a:r>
              <a:rPr lang="en-US" sz="1200" dirty="0" err="1">
                <a:solidFill>
                  <a:srgbClr val="223F6A"/>
                </a:solidFill>
                <a:latin typeface="Montserrat"/>
              </a:rPr>
              <a:t>internacionales</a:t>
            </a:r>
            <a:r>
              <a:rPr lang="en-US" sz="1200" dirty="0">
                <a:solidFill>
                  <a:srgbClr val="223F6A"/>
                </a:solidFill>
                <a:latin typeface="Montserrat"/>
              </a:rPr>
              <a:t>.</a:t>
            </a:r>
          </a:p>
          <a:p>
            <a:pPr algn="just">
              <a:lnSpc>
                <a:spcPts val="1680"/>
              </a:lnSpc>
            </a:pPr>
            <a:endParaRPr lang="en-US" sz="1200" dirty="0">
              <a:solidFill>
                <a:srgbClr val="223F6A"/>
              </a:solidFill>
              <a:latin typeface="Montserrat"/>
            </a:endParaRPr>
          </a:p>
          <a:p>
            <a:pPr marL="0" lvl="0" indent="0" algn="just">
              <a:lnSpc>
                <a:spcPts val="1680"/>
              </a:lnSpc>
              <a:spcBef>
                <a:spcPct val="0"/>
              </a:spcBef>
            </a:pPr>
            <a:r>
              <a:rPr lang="en-US" sz="1200" dirty="0">
                <a:solidFill>
                  <a:srgbClr val="223F6A"/>
                </a:solidFill>
                <a:latin typeface="Montserrat"/>
              </a:rPr>
              <a:t>Los </a:t>
            </a:r>
            <a:r>
              <a:rPr lang="en-US" sz="1200" dirty="0" err="1">
                <a:solidFill>
                  <a:srgbClr val="223F6A"/>
                </a:solidFill>
                <a:latin typeface="Montserrat"/>
              </a:rPr>
              <a:t>servicios</a:t>
            </a:r>
            <a:r>
              <a:rPr lang="en-US" sz="1200" dirty="0">
                <a:solidFill>
                  <a:srgbClr val="223F6A"/>
                </a:solidFill>
                <a:latin typeface="Montserrat"/>
              </a:rPr>
              <a:t> que </a:t>
            </a:r>
            <a:r>
              <a:rPr lang="en-US" sz="1200" dirty="0" err="1">
                <a:solidFill>
                  <a:srgbClr val="223F6A"/>
                </a:solidFill>
                <a:latin typeface="Montserrat"/>
              </a:rPr>
              <a:t>ofrecemos</a:t>
            </a:r>
            <a:r>
              <a:rPr lang="en-US" sz="1200" dirty="0">
                <a:solidFill>
                  <a:srgbClr val="223F6A"/>
                </a:solidFill>
                <a:latin typeface="Montserrat"/>
              </a:rPr>
              <a:t> son </a:t>
            </a:r>
            <a:r>
              <a:rPr lang="en-US" sz="1200" dirty="0" err="1">
                <a:solidFill>
                  <a:srgbClr val="223F6A"/>
                </a:solidFill>
                <a:latin typeface="Montserrat"/>
              </a:rPr>
              <a:t>los</a:t>
            </a:r>
            <a:r>
              <a:rPr lang="en-US" sz="1200" dirty="0">
                <a:solidFill>
                  <a:srgbClr val="223F6A"/>
                </a:solidFill>
                <a:latin typeface="Montserrat"/>
              </a:rPr>
              <a:t> </a:t>
            </a:r>
            <a:r>
              <a:rPr lang="en-US" sz="1200" dirty="0" err="1">
                <a:solidFill>
                  <a:srgbClr val="223F6A"/>
                </a:solidFill>
                <a:latin typeface="Montserrat"/>
              </a:rPr>
              <a:t>siguientes</a:t>
            </a:r>
            <a:r>
              <a:rPr lang="en-US" sz="1200" dirty="0">
                <a:solidFill>
                  <a:srgbClr val="223F6A"/>
                </a:solidFill>
                <a:latin typeface="Montserrat"/>
              </a:rPr>
              <a:t>:</a:t>
            </a:r>
          </a:p>
        </p:txBody>
      </p:sp>
      <p:grpSp>
        <p:nvGrpSpPr>
          <p:cNvPr id="7" name="Group 7"/>
          <p:cNvGrpSpPr/>
          <p:nvPr/>
        </p:nvGrpSpPr>
        <p:grpSpPr>
          <a:xfrm>
            <a:off x="445364" y="4260134"/>
            <a:ext cx="6476019" cy="329868"/>
            <a:chOff x="0" y="0"/>
            <a:chExt cx="2320859" cy="118217"/>
          </a:xfrm>
        </p:grpSpPr>
        <p:sp>
          <p:nvSpPr>
            <p:cNvPr id="8" name="Freeform 8"/>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3" name="TextBox 13"/>
          <p:cNvSpPr txBox="1"/>
          <p:nvPr/>
        </p:nvSpPr>
        <p:spPr>
          <a:xfrm>
            <a:off x="840164" y="4318944"/>
            <a:ext cx="1356065"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Reporte Maestro</a:t>
            </a:r>
          </a:p>
        </p:txBody>
      </p:sp>
      <p:grpSp>
        <p:nvGrpSpPr>
          <p:cNvPr id="14" name="Group 14"/>
          <p:cNvGrpSpPr/>
          <p:nvPr/>
        </p:nvGrpSpPr>
        <p:grpSpPr>
          <a:xfrm>
            <a:off x="445364" y="4659110"/>
            <a:ext cx="6476019" cy="329868"/>
            <a:chOff x="0" y="0"/>
            <a:chExt cx="2320859" cy="118217"/>
          </a:xfrm>
        </p:grpSpPr>
        <p:sp>
          <p:nvSpPr>
            <p:cNvPr id="15" name="Freeform 15"/>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0" name="TextBox 20"/>
          <p:cNvSpPr txBox="1"/>
          <p:nvPr/>
        </p:nvSpPr>
        <p:spPr>
          <a:xfrm>
            <a:off x="840164" y="4717920"/>
            <a:ext cx="1785124"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Reporte País por País</a:t>
            </a:r>
          </a:p>
        </p:txBody>
      </p:sp>
      <p:grpSp>
        <p:nvGrpSpPr>
          <p:cNvPr id="21" name="Group 21"/>
          <p:cNvGrpSpPr/>
          <p:nvPr/>
        </p:nvGrpSpPr>
        <p:grpSpPr>
          <a:xfrm>
            <a:off x="445364" y="5059942"/>
            <a:ext cx="6489834" cy="329868"/>
            <a:chOff x="0" y="0"/>
            <a:chExt cx="2325810" cy="118217"/>
          </a:xfrm>
        </p:grpSpPr>
        <p:sp>
          <p:nvSpPr>
            <p:cNvPr id="22" name="Freeform 22"/>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23" name="TextBox 23"/>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7" name="TextBox 27"/>
          <p:cNvSpPr txBox="1"/>
          <p:nvPr/>
        </p:nvSpPr>
        <p:spPr>
          <a:xfrm>
            <a:off x="840164" y="5118753"/>
            <a:ext cx="2310075" cy="198087"/>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Planeamiento</a:t>
            </a:r>
            <a:r>
              <a:rPr lang="en-US" sz="1200" dirty="0">
                <a:solidFill>
                  <a:srgbClr val="FFFFFF"/>
                </a:solidFill>
                <a:latin typeface="Montserrat"/>
              </a:rPr>
              <a:t> </a:t>
            </a:r>
            <a:r>
              <a:rPr lang="en-US" sz="1200" dirty="0" err="1">
                <a:solidFill>
                  <a:srgbClr val="FFFFFF"/>
                </a:solidFill>
                <a:latin typeface="Montserrat"/>
              </a:rPr>
              <a:t>Estratégico</a:t>
            </a:r>
            <a:endParaRPr lang="en-US" sz="1200" dirty="0">
              <a:solidFill>
                <a:srgbClr val="FFFFFF"/>
              </a:solidFill>
              <a:latin typeface="Montserrat"/>
            </a:endParaRPr>
          </a:p>
        </p:txBody>
      </p:sp>
      <p:grpSp>
        <p:nvGrpSpPr>
          <p:cNvPr id="28" name="Group 28"/>
          <p:cNvGrpSpPr/>
          <p:nvPr/>
        </p:nvGrpSpPr>
        <p:grpSpPr>
          <a:xfrm>
            <a:off x="445364" y="5460774"/>
            <a:ext cx="6476019" cy="329868"/>
            <a:chOff x="0" y="0"/>
            <a:chExt cx="2320859" cy="118217"/>
          </a:xfrm>
        </p:grpSpPr>
        <p:sp>
          <p:nvSpPr>
            <p:cNvPr id="29" name="Freeform 29"/>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30" name="TextBox 30"/>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34" name="TextBox 34"/>
          <p:cNvSpPr txBox="1"/>
          <p:nvPr/>
        </p:nvSpPr>
        <p:spPr>
          <a:xfrm>
            <a:off x="840164" y="5519585"/>
            <a:ext cx="3734062"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Servicios Intragrupo – Test de Beneficio</a:t>
            </a:r>
          </a:p>
        </p:txBody>
      </p:sp>
      <p:grpSp>
        <p:nvGrpSpPr>
          <p:cNvPr id="42" name="Group 42"/>
          <p:cNvGrpSpPr/>
          <p:nvPr/>
        </p:nvGrpSpPr>
        <p:grpSpPr>
          <a:xfrm>
            <a:off x="445364" y="3859301"/>
            <a:ext cx="6476019" cy="329868"/>
            <a:chOff x="0" y="0"/>
            <a:chExt cx="2320859" cy="118217"/>
          </a:xfrm>
        </p:grpSpPr>
        <p:sp>
          <p:nvSpPr>
            <p:cNvPr id="43" name="Freeform 43"/>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44" name="TextBox 44"/>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48" name="TextBox 48"/>
          <p:cNvSpPr txBox="1"/>
          <p:nvPr/>
        </p:nvSpPr>
        <p:spPr>
          <a:xfrm>
            <a:off x="840164" y="3919172"/>
            <a:ext cx="5497133"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Estudio Técnico de Precios de Transferencia (ETPT) – Reporte Local</a:t>
            </a:r>
          </a:p>
        </p:txBody>
      </p:sp>
      <p:grpSp>
        <p:nvGrpSpPr>
          <p:cNvPr id="69" name="Grupo 68">
            <a:extLst>
              <a:ext uri="{FF2B5EF4-FFF2-40B4-BE49-F238E27FC236}">
                <a16:creationId xmlns:a16="http://schemas.microsoft.com/office/drawing/2014/main" id="{7577FD92-0329-78CE-AEE9-8C2E4563D0D8}"/>
              </a:ext>
            </a:extLst>
          </p:cNvPr>
          <p:cNvGrpSpPr/>
          <p:nvPr/>
        </p:nvGrpSpPr>
        <p:grpSpPr>
          <a:xfrm>
            <a:off x="380943" y="3855012"/>
            <a:ext cx="334157" cy="334157"/>
            <a:chOff x="465598" y="3723854"/>
            <a:chExt cx="334157" cy="334157"/>
          </a:xfrm>
        </p:grpSpPr>
        <p:grpSp>
          <p:nvGrpSpPr>
            <p:cNvPr id="45" name="Group 45"/>
            <p:cNvGrpSpPr/>
            <p:nvPr/>
          </p:nvGrpSpPr>
          <p:grpSpPr>
            <a:xfrm>
              <a:off x="465598" y="3723854"/>
              <a:ext cx="334157" cy="334157"/>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47" name="TextBox 47"/>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49" name="TextBox 49"/>
            <p:cNvSpPr txBox="1"/>
            <p:nvPr/>
          </p:nvSpPr>
          <p:spPr>
            <a:xfrm>
              <a:off x="549137" y="3782364"/>
              <a:ext cx="167079" cy="198087"/>
            </a:xfrm>
            <a:prstGeom prst="rect">
              <a:avLst/>
            </a:prstGeom>
          </p:spPr>
          <p:txBody>
            <a:bodyPr lIns="0" tIns="0" rIns="0" bIns="0" rtlCol="0" anchor="t">
              <a:spAutoFit/>
            </a:bodyPr>
            <a:lstStyle/>
            <a:p>
              <a:pPr algn="ctr">
                <a:lnSpc>
                  <a:spcPts val="1679"/>
                </a:lnSpc>
              </a:pPr>
              <a:r>
                <a:rPr lang="en-US" sz="1200">
                  <a:solidFill>
                    <a:srgbClr val="272E50"/>
                  </a:solidFill>
                  <a:latin typeface="Montserrat"/>
                </a:rPr>
                <a:t>1</a:t>
              </a:r>
            </a:p>
          </p:txBody>
        </p:sp>
      </p:grpSp>
      <p:grpSp>
        <p:nvGrpSpPr>
          <p:cNvPr id="10" name="Group 10"/>
          <p:cNvGrpSpPr/>
          <p:nvPr/>
        </p:nvGrpSpPr>
        <p:grpSpPr>
          <a:xfrm>
            <a:off x="380943" y="4255844"/>
            <a:ext cx="334157" cy="334157"/>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0" name="TextBox 50"/>
          <p:cNvSpPr txBox="1"/>
          <p:nvPr/>
        </p:nvSpPr>
        <p:spPr>
          <a:xfrm>
            <a:off x="443278" y="4313858"/>
            <a:ext cx="209488" cy="198087"/>
          </a:xfrm>
          <a:prstGeom prst="rect">
            <a:avLst/>
          </a:prstGeom>
        </p:spPr>
        <p:txBody>
          <a:bodyPr lIns="0" tIns="0" rIns="0" bIns="0" rtlCol="0" anchor="t">
            <a:spAutoFit/>
          </a:bodyPr>
          <a:lstStyle/>
          <a:p>
            <a:pPr algn="ctr">
              <a:lnSpc>
                <a:spcPts val="1679"/>
              </a:lnSpc>
            </a:pPr>
            <a:r>
              <a:rPr lang="en-US" sz="1200">
                <a:solidFill>
                  <a:srgbClr val="29BBE3"/>
                </a:solidFill>
                <a:latin typeface="Montserrat"/>
              </a:rPr>
              <a:t>2</a:t>
            </a:r>
          </a:p>
        </p:txBody>
      </p:sp>
      <p:grpSp>
        <p:nvGrpSpPr>
          <p:cNvPr id="17" name="Group 17"/>
          <p:cNvGrpSpPr/>
          <p:nvPr/>
        </p:nvGrpSpPr>
        <p:grpSpPr>
          <a:xfrm>
            <a:off x="380943" y="4654820"/>
            <a:ext cx="334157" cy="334157"/>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19" name="TextBox 19"/>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sp>
        <p:nvSpPr>
          <p:cNvPr id="51" name="TextBox 51"/>
          <p:cNvSpPr txBox="1"/>
          <p:nvPr/>
        </p:nvSpPr>
        <p:spPr>
          <a:xfrm>
            <a:off x="464482" y="4713330"/>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3</a:t>
            </a:r>
          </a:p>
        </p:txBody>
      </p:sp>
      <p:sp>
        <p:nvSpPr>
          <p:cNvPr id="25" name="Freeform 25"/>
          <p:cNvSpPr/>
          <p:nvPr/>
        </p:nvSpPr>
        <p:spPr>
          <a:xfrm>
            <a:off x="381688" y="5055652"/>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52" name="TextBox 52"/>
          <p:cNvSpPr txBox="1"/>
          <p:nvPr/>
        </p:nvSpPr>
        <p:spPr>
          <a:xfrm>
            <a:off x="464707" y="5108161"/>
            <a:ext cx="167079" cy="201530"/>
          </a:xfrm>
          <a:prstGeom prst="rect">
            <a:avLst/>
          </a:prstGeom>
        </p:spPr>
        <p:txBody>
          <a:bodyPr wrap="square" lIns="0" tIns="0" rIns="0" bIns="0" rtlCol="0" anchor="t">
            <a:spAutoFit/>
          </a:bodyPr>
          <a:lstStyle/>
          <a:p>
            <a:pPr algn="ctr">
              <a:lnSpc>
                <a:spcPts val="1679"/>
              </a:lnSpc>
            </a:pPr>
            <a:r>
              <a:rPr lang="en-US" sz="1200" dirty="0">
                <a:solidFill>
                  <a:srgbClr val="29BBE3"/>
                </a:solidFill>
                <a:latin typeface="Montserrat"/>
              </a:rPr>
              <a:t>4</a:t>
            </a:r>
          </a:p>
        </p:txBody>
      </p:sp>
      <p:sp>
        <p:nvSpPr>
          <p:cNvPr id="32" name="Freeform 32"/>
          <p:cNvSpPr/>
          <p:nvPr/>
        </p:nvSpPr>
        <p:spPr>
          <a:xfrm>
            <a:off x="381688" y="5456484"/>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3" name="TextBox 53"/>
          <p:cNvSpPr txBox="1"/>
          <p:nvPr/>
        </p:nvSpPr>
        <p:spPr>
          <a:xfrm>
            <a:off x="462553" y="5510935"/>
            <a:ext cx="167079" cy="198087"/>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5</a:t>
            </a:r>
          </a:p>
        </p:txBody>
      </p:sp>
      <p:grpSp>
        <p:nvGrpSpPr>
          <p:cNvPr id="55" name="Group 55"/>
          <p:cNvGrpSpPr/>
          <p:nvPr/>
        </p:nvGrpSpPr>
        <p:grpSpPr>
          <a:xfrm>
            <a:off x="0" y="9723475"/>
            <a:ext cx="7560000" cy="219725"/>
            <a:chOff x="0" y="0"/>
            <a:chExt cx="2709333" cy="78745"/>
          </a:xfrm>
        </p:grpSpPr>
        <p:sp>
          <p:nvSpPr>
            <p:cNvPr id="56" name="Freeform 56"/>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57" name="TextBox 57"/>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8" name="Group 58"/>
          <p:cNvGrpSpPr/>
          <p:nvPr/>
        </p:nvGrpSpPr>
        <p:grpSpPr>
          <a:xfrm>
            <a:off x="0" y="0"/>
            <a:ext cx="7560000" cy="219725"/>
            <a:chOff x="0" y="0"/>
            <a:chExt cx="2709333" cy="78745"/>
          </a:xfrm>
        </p:grpSpPr>
        <p:sp>
          <p:nvSpPr>
            <p:cNvPr id="59" name="Freeform 59"/>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60" name="TextBox 60"/>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61" name="Group 61"/>
          <p:cNvGrpSpPr/>
          <p:nvPr/>
        </p:nvGrpSpPr>
        <p:grpSpPr>
          <a:xfrm rot="-5400000">
            <a:off x="2543845" y="-1670668"/>
            <a:ext cx="478139" cy="5565830"/>
            <a:chOff x="0" y="0"/>
            <a:chExt cx="370836" cy="4543222"/>
          </a:xfrm>
        </p:grpSpPr>
        <p:sp>
          <p:nvSpPr>
            <p:cNvPr id="62" name="Freeform 62"/>
            <p:cNvSpPr/>
            <p:nvPr/>
          </p:nvSpPr>
          <p:spPr>
            <a:xfrm>
              <a:off x="0" y="0"/>
              <a:ext cx="370836" cy="4543222"/>
            </a:xfrm>
            <a:custGeom>
              <a:avLst/>
              <a:gdLst/>
              <a:ahLst/>
              <a:cxnLst/>
              <a:rect l="l" t="t" r="r" b="b"/>
              <a:pathLst>
                <a:path w="370836" h="4543222">
                  <a:moveTo>
                    <a:pt x="123679" y="4524153"/>
                  </a:moveTo>
                  <a:cubicBezTo>
                    <a:pt x="142691" y="4535667"/>
                    <a:pt x="164305" y="4543222"/>
                    <a:pt x="185518" y="4543222"/>
                  </a:cubicBezTo>
                  <a:cubicBezTo>
                    <a:pt x="206732" y="4543222"/>
                    <a:pt x="227145" y="4536746"/>
                    <a:pt x="245956" y="4525232"/>
                  </a:cubicBezTo>
                  <a:cubicBezTo>
                    <a:pt x="246357" y="4524872"/>
                    <a:pt x="246757" y="4524872"/>
                    <a:pt x="247157" y="4524513"/>
                  </a:cubicBezTo>
                  <a:cubicBezTo>
                    <a:pt x="317802" y="4478458"/>
                    <a:pt x="369836" y="4356844"/>
                    <a:pt x="370836" y="4131857"/>
                  </a:cubicBezTo>
                  <a:lnTo>
                    <a:pt x="370836" y="0"/>
                  </a:lnTo>
                  <a:lnTo>
                    <a:pt x="0" y="0"/>
                  </a:lnTo>
                  <a:lnTo>
                    <a:pt x="0" y="4128791"/>
                  </a:lnTo>
                  <a:cubicBezTo>
                    <a:pt x="1001" y="4357562"/>
                    <a:pt x="52233" y="4479178"/>
                    <a:pt x="123679" y="4524153"/>
                  </a:cubicBezTo>
                  <a:close/>
                </a:path>
              </a:pathLst>
            </a:custGeom>
            <a:solidFill>
              <a:srgbClr val="FFFFFF"/>
            </a:solidFill>
          </p:spPr>
          <p:txBody>
            <a:bodyPr/>
            <a:lstStyle/>
            <a:p>
              <a:endParaRPr lang="es-PE"/>
            </a:p>
          </p:txBody>
        </p:sp>
        <p:sp>
          <p:nvSpPr>
            <p:cNvPr id="63" name="TextBox 63"/>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sp>
        <p:nvSpPr>
          <p:cNvPr id="64" name="TextBox 64"/>
          <p:cNvSpPr txBox="1"/>
          <p:nvPr/>
        </p:nvSpPr>
        <p:spPr>
          <a:xfrm>
            <a:off x="407675" y="897049"/>
            <a:ext cx="4897690"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PRECIOS DE TRANSFERENCIA</a:t>
            </a:r>
          </a:p>
        </p:txBody>
      </p:sp>
      <p:grpSp>
        <p:nvGrpSpPr>
          <p:cNvPr id="65" name="Group 65"/>
          <p:cNvGrpSpPr/>
          <p:nvPr/>
        </p:nvGrpSpPr>
        <p:grpSpPr>
          <a:xfrm>
            <a:off x="6950053" y="10106294"/>
            <a:ext cx="415413" cy="415413"/>
            <a:chOff x="0" y="0"/>
            <a:chExt cx="812800" cy="812800"/>
          </a:xfrm>
        </p:grpSpPr>
        <p:sp>
          <p:nvSpPr>
            <p:cNvPr id="66" name="Freeform 6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67" name="TextBox 67"/>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68" name="TextBox 68"/>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08</a:t>
            </a:r>
          </a:p>
        </p:txBody>
      </p:sp>
      <p:pic>
        <p:nvPicPr>
          <p:cNvPr id="70" name="Imagen 69">
            <a:extLst>
              <a:ext uri="{FF2B5EF4-FFF2-40B4-BE49-F238E27FC236}">
                <a16:creationId xmlns:a16="http://schemas.microsoft.com/office/drawing/2014/main" id="{E8296650-AC1E-4B83-A3EF-21CC1BECA1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7114" r="47114"/>
          <a:stretch>
            <a:fillRect/>
          </a:stretch>
        </p:blipFill>
        <p:spPr>
          <a:xfrm>
            <a:off x="0" y="-114464"/>
            <a:ext cx="648007" cy="10718553"/>
          </a:xfrm>
          <a:prstGeom prst="rect">
            <a:avLst/>
          </a:prstGeom>
        </p:spPr>
      </p:pic>
      <p:pic>
        <p:nvPicPr>
          <p:cNvPr id="89" name="Gráfico 88">
            <a:extLst>
              <a:ext uri="{FF2B5EF4-FFF2-40B4-BE49-F238E27FC236}">
                <a16:creationId xmlns:a16="http://schemas.microsoft.com/office/drawing/2014/main" id="{2F6534E5-6452-4C9C-B2F2-E42E97B4873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215"/>
          <a:stretch/>
        </p:blipFill>
        <p:spPr>
          <a:xfrm>
            <a:off x="-35252" y="9943200"/>
            <a:ext cx="7623502" cy="805950"/>
          </a:xfrm>
          <a:prstGeom prst="rect">
            <a:avLst/>
          </a:prstGeom>
        </p:spPr>
      </p:pic>
      <p:grpSp>
        <p:nvGrpSpPr>
          <p:cNvPr id="13" name="Group 13"/>
          <p:cNvGrpSpPr/>
          <p:nvPr/>
        </p:nvGrpSpPr>
        <p:grpSpPr>
          <a:xfrm>
            <a:off x="888520" y="2769611"/>
            <a:ext cx="6476019" cy="329868"/>
            <a:chOff x="0" y="0"/>
            <a:chExt cx="2320859" cy="118217"/>
          </a:xfrm>
        </p:grpSpPr>
        <p:sp>
          <p:nvSpPr>
            <p:cNvPr id="14" name="Freeform 14"/>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804981" y="2766467"/>
            <a:ext cx="334157" cy="334157"/>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18" name="TextBox 1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19" name="Group 19"/>
          <p:cNvGrpSpPr/>
          <p:nvPr/>
        </p:nvGrpSpPr>
        <p:grpSpPr>
          <a:xfrm>
            <a:off x="888520" y="3170444"/>
            <a:ext cx="6489834" cy="329868"/>
            <a:chOff x="0" y="0"/>
            <a:chExt cx="2325810" cy="118217"/>
          </a:xfrm>
        </p:grpSpPr>
        <p:sp>
          <p:nvSpPr>
            <p:cNvPr id="20" name="Freeform 20"/>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3" name="Freeform 23"/>
          <p:cNvSpPr/>
          <p:nvPr/>
        </p:nvSpPr>
        <p:spPr>
          <a:xfrm>
            <a:off x="805726" y="3167299"/>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grpSp>
        <p:nvGrpSpPr>
          <p:cNvPr id="25" name="Group 25"/>
          <p:cNvGrpSpPr/>
          <p:nvPr/>
        </p:nvGrpSpPr>
        <p:grpSpPr>
          <a:xfrm>
            <a:off x="888520" y="3571276"/>
            <a:ext cx="6476019" cy="329868"/>
            <a:chOff x="0" y="0"/>
            <a:chExt cx="2320859" cy="118217"/>
          </a:xfrm>
        </p:grpSpPr>
        <p:sp>
          <p:nvSpPr>
            <p:cNvPr id="26" name="Freeform 26"/>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27" name="TextBox 27"/>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9" name="Freeform 29"/>
          <p:cNvSpPr/>
          <p:nvPr/>
        </p:nvSpPr>
        <p:spPr>
          <a:xfrm>
            <a:off x="805726" y="3568131"/>
            <a:ext cx="332666" cy="33415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grpSp>
        <p:nvGrpSpPr>
          <p:cNvPr id="31" name="Group 31"/>
          <p:cNvGrpSpPr/>
          <p:nvPr/>
        </p:nvGrpSpPr>
        <p:grpSpPr>
          <a:xfrm>
            <a:off x="888520" y="3990334"/>
            <a:ext cx="6489834" cy="329868"/>
            <a:chOff x="0" y="0"/>
            <a:chExt cx="2325810" cy="118217"/>
          </a:xfrm>
        </p:grpSpPr>
        <p:sp>
          <p:nvSpPr>
            <p:cNvPr id="32" name="Freeform 32"/>
            <p:cNvSpPr/>
            <p:nvPr/>
          </p:nvSpPr>
          <p:spPr>
            <a:xfrm>
              <a:off x="0" y="0"/>
              <a:ext cx="2325810" cy="118217"/>
            </a:xfrm>
            <a:custGeom>
              <a:avLst/>
              <a:gdLst/>
              <a:ahLst/>
              <a:cxnLst/>
              <a:rect l="l" t="t" r="r" b="b"/>
              <a:pathLst>
                <a:path w="2325810" h="118217">
                  <a:moveTo>
                    <a:pt x="27437" y="0"/>
                  </a:moveTo>
                  <a:lnTo>
                    <a:pt x="2298373" y="0"/>
                  </a:lnTo>
                  <a:cubicBezTo>
                    <a:pt x="2313526" y="0"/>
                    <a:pt x="2325810" y="12284"/>
                    <a:pt x="2325810" y="27437"/>
                  </a:cubicBezTo>
                  <a:lnTo>
                    <a:pt x="2325810" y="90780"/>
                  </a:lnTo>
                  <a:cubicBezTo>
                    <a:pt x="2325810" y="98057"/>
                    <a:pt x="2322919" y="105035"/>
                    <a:pt x="2317774" y="110181"/>
                  </a:cubicBezTo>
                  <a:cubicBezTo>
                    <a:pt x="2312628" y="115326"/>
                    <a:pt x="2305650" y="118217"/>
                    <a:pt x="2298373" y="118217"/>
                  </a:cubicBezTo>
                  <a:lnTo>
                    <a:pt x="27437" y="118217"/>
                  </a:lnTo>
                  <a:cubicBezTo>
                    <a:pt x="12284" y="118217"/>
                    <a:pt x="0" y="105933"/>
                    <a:pt x="0" y="90780"/>
                  </a:cubicBezTo>
                  <a:lnTo>
                    <a:pt x="0" y="27437"/>
                  </a:lnTo>
                  <a:cubicBezTo>
                    <a:pt x="0" y="12284"/>
                    <a:pt x="12284" y="0"/>
                    <a:pt x="27437" y="0"/>
                  </a:cubicBezTo>
                  <a:close/>
                </a:path>
              </a:pathLst>
            </a:custGeom>
            <a:solidFill>
              <a:srgbClr val="29BBE3"/>
            </a:solidFill>
            <a:ln>
              <a:noFill/>
            </a:ln>
          </p:spPr>
          <p:txBody>
            <a:bodyPr/>
            <a:lstStyle/>
            <a:p>
              <a:endParaRPr lang="es-PE"/>
            </a:p>
          </p:txBody>
        </p:sp>
        <p:sp>
          <p:nvSpPr>
            <p:cNvPr id="33" name="TextBox 33"/>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34" name="Group 34"/>
          <p:cNvGrpSpPr/>
          <p:nvPr/>
        </p:nvGrpSpPr>
        <p:grpSpPr>
          <a:xfrm>
            <a:off x="804981" y="3987189"/>
            <a:ext cx="334157" cy="334157"/>
            <a:chOff x="0" y="0"/>
            <a:chExt cx="812800" cy="812800"/>
          </a:xfrm>
        </p:grpSpPr>
        <p:sp>
          <p:nvSpPr>
            <p:cNvPr id="35" name="Freeform 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36" name="TextBox 36"/>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37" name="Group 37"/>
          <p:cNvGrpSpPr/>
          <p:nvPr/>
        </p:nvGrpSpPr>
        <p:grpSpPr>
          <a:xfrm>
            <a:off x="888520" y="4410216"/>
            <a:ext cx="6476019" cy="329868"/>
            <a:chOff x="0" y="0"/>
            <a:chExt cx="2320859" cy="118217"/>
          </a:xfrm>
        </p:grpSpPr>
        <p:sp>
          <p:nvSpPr>
            <p:cNvPr id="38" name="Freeform 38"/>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39" name="TextBox 39"/>
            <p:cNvSpPr txBox="1"/>
            <p:nvPr/>
          </p:nvSpPr>
          <p:spPr>
            <a:xfrm>
              <a:off x="0" y="-28575"/>
              <a:ext cx="812800" cy="841375"/>
            </a:xfrm>
            <a:prstGeom prst="rect">
              <a:avLst/>
            </a:prstGeom>
          </p:spPr>
          <p:txBody>
            <a:bodyPr lIns="50800" tIns="50800" rIns="50800" bIns="50800" rtlCol="0" anchor="ctr"/>
            <a:lstStyle/>
            <a:p>
              <a:pPr algn="ctr">
                <a:lnSpc>
                  <a:spcPts val="1960"/>
                </a:lnSpc>
              </a:pPr>
              <a:endParaRPr dirty="0"/>
            </a:p>
          </p:txBody>
        </p:sp>
      </p:grpSp>
      <p:grpSp>
        <p:nvGrpSpPr>
          <p:cNvPr id="40" name="Group 40"/>
          <p:cNvGrpSpPr/>
          <p:nvPr/>
        </p:nvGrpSpPr>
        <p:grpSpPr>
          <a:xfrm>
            <a:off x="804981" y="4407071"/>
            <a:ext cx="334157" cy="334157"/>
            <a:chOff x="0" y="0"/>
            <a:chExt cx="812800" cy="812800"/>
          </a:xfrm>
        </p:grpSpPr>
        <p:sp>
          <p:nvSpPr>
            <p:cNvPr id="41" name="Freeform 4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42" name="TextBox 42"/>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43" name="Group 43"/>
          <p:cNvGrpSpPr/>
          <p:nvPr/>
        </p:nvGrpSpPr>
        <p:grpSpPr>
          <a:xfrm>
            <a:off x="888520" y="4830098"/>
            <a:ext cx="6476019" cy="329868"/>
            <a:chOff x="0" y="0"/>
            <a:chExt cx="2320859" cy="118217"/>
          </a:xfrm>
        </p:grpSpPr>
        <p:sp>
          <p:nvSpPr>
            <p:cNvPr id="44" name="Freeform 44"/>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9BBE3"/>
            </a:solidFill>
            <a:ln>
              <a:noFill/>
            </a:ln>
          </p:spPr>
          <p:txBody>
            <a:bodyPr/>
            <a:lstStyle/>
            <a:p>
              <a:endParaRPr lang="es-PE"/>
            </a:p>
          </p:txBody>
        </p:sp>
        <p:sp>
          <p:nvSpPr>
            <p:cNvPr id="45" name="TextBox 4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46" name="Group 46"/>
          <p:cNvGrpSpPr/>
          <p:nvPr/>
        </p:nvGrpSpPr>
        <p:grpSpPr>
          <a:xfrm>
            <a:off x="817307" y="4824998"/>
            <a:ext cx="334157" cy="334157"/>
            <a:chOff x="0" y="0"/>
            <a:chExt cx="812800" cy="812800"/>
          </a:xfrm>
        </p:grpSpPr>
        <p:sp>
          <p:nvSpPr>
            <p:cNvPr id="47" name="Freeform 4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BBE3"/>
              </a:solidFill>
            </a:ln>
          </p:spPr>
          <p:txBody>
            <a:bodyPr/>
            <a:lstStyle/>
            <a:p>
              <a:endParaRPr lang="es-PE"/>
            </a:p>
          </p:txBody>
        </p:sp>
        <p:sp>
          <p:nvSpPr>
            <p:cNvPr id="48" name="TextBox 48"/>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49" name="Group 49"/>
          <p:cNvGrpSpPr/>
          <p:nvPr/>
        </p:nvGrpSpPr>
        <p:grpSpPr>
          <a:xfrm>
            <a:off x="902336" y="5230931"/>
            <a:ext cx="6476019" cy="329868"/>
            <a:chOff x="0" y="0"/>
            <a:chExt cx="2320859" cy="118217"/>
          </a:xfrm>
        </p:grpSpPr>
        <p:sp>
          <p:nvSpPr>
            <p:cNvPr id="50" name="Freeform 50"/>
            <p:cNvSpPr/>
            <p:nvPr/>
          </p:nvSpPr>
          <p:spPr>
            <a:xfrm>
              <a:off x="0" y="0"/>
              <a:ext cx="2320859" cy="118217"/>
            </a:xfrm>
            <a:custGeom>
              <a:avLst/>
              <a:gdLst/>
              <a:ahLst/>
              <a:cxnLst/>
              <a:rect l="l" t="t" r="r" b="b"/>
              <a:pathLst>
                <a:path w="2320859" h="118217">
                  <a:moveTo>
                    <a:pt x="27496" y="0"/>
                  </a:moveTo>
                  <a:lnTo>
                    <a:pt x="2293363" y="0"/>
                  </a:lnTo>
                  <a:cubicBezTo>
                    <a:pt x="2308549" y="0"/>
                    <a:pt x="2320859" y="12310"/>
                    <a:pt x="2320859" y="27496"/>
                  </a:cubicBezTo>
                  <a:lnTo>
                    <a:pt x="2320859" y="90721"/>
                  </a:lnTo>
                  <a:cubicBezTo>
                    <a:pt x="2320859" y="98014"/>
                    <a:pt x="2317962" y="105007"/>
                    <a:pt x="2312806" y="110164"/>
                  </a:cubicBezTo>
                  <a:cubicBezTo>
                    <a:pt x="2307649" y="115320"/>
                    <a:pt x="2300655" y="118217"/>
                    <a:pt x="2293363" y="118217"/>
                  </a:cubicBezTo>
                  <a:lnTo>
                    <a:pt x="27496" y="118217"/>
                  </a:lnTo>
                  <a:cubicBezTo>
                    <a:pt x="20204" y="118217"/>
                    <a:pt x="13210" y="115320"/>
                    <a:pt x="8053" y="110164"/>
                  </a:cubicBezTo>
                  <a:cubicBezTo>
                    <a:pt x="2897" y="105007"/>
                    <a:pt x="0" y="98014"/>
                    <a:pt x="0" y="90721"/>
                  </a:cubicBezTo>
                  <a:lnTo>
                    <a:pt x="0" y="27496"/>
                  </a:lnTo>
                  <a:cubicBezTo>
                    <a:pt x="0" y="20204"/>
                    <a:pt x="2897" y="13210"/>
                    <a:pt x="8053" y="8053"/>
                  </a:cubicBezTo>
                  <a:cubicBezTo>
                    <a:pt x="13210" y="2897"/>
                    <a:pt x="20204" y="0"/>
                    <a:pt x="27496" y="0"/>
                  </a:cubicBezTo>
                  <a:close/>
                </a:path>
              </a:pathLst>
            </a:custGeom>
            <a:solidFill>
              <a:srgbClr val="223F6A"/>
            </a:solidFill>
            <a:ln>
              <a:noFill/>
            </a:ln>
          </p:spPr>
          <p:txBody>
            <a:bodyPr/>
            <a:lstStyle/>
            <a:p>
              <a:endParaRPr lang="es-PE"/>
            </a:p>
          </p:txBody>
        </p:sp>
        <p:sp>
          <p:nvSpPr>
            <p:cNvPr id="51" name="TextBox 51"/>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52" name="Group 52"/>
          <p:cNvGrpSpPr/>
          <p:nvPr/>
        </p:nvGrpSpPr>
        <p:grpSpPr>
          <a:xfrm>
            <a:off x="818797" y="5227786"/>
            <a:ext cx="334157" cy="334157"/>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EF7"/>
            </a:solidFill>
            <a:ln w="9525">
              <a:solidFill>
                <a:srgbClr val="296889"/>
              </a:solidFill>
            </a:ln>
          </p:spPr>
          <p:txBody>
            <a:bodyPr/>
            <a:lstStyle/>
            <a:p>
              <a:endParaRPr lang="es-PE"/>
            </a:p>
          </p:txBody>
        </p:sp>
        <p:sp>
          <p:nvSpPr>
            <p:cNvPr id="54" name="TextBox 54"/>
            <p:cNvSpPr txBox="1"/>
            <p:nvPr/>
          </p:nvSpPr>
          <p:spPr>
            <a:xfrm>
              <a:off x="76200" y="57150"/>
              <a:ext cx="660400" cy="679450"/>
            </a:xfrm>
            <a:prstGeom prst="rect">
              <a:avLst/>
            </a:prstGeom>
          </p:spPr>
          <p:txBody>
            <a:bodyPr lIns="50800" tIns="50800" rIns="50800" bIns="50800" rtlCol="0" anchor="ctr"/>
            <a:lstStyle/>
            <a:p>
              <a:pPr algn="ctr">
                <a:lnSpc>
                  <a:spcPts val="1679"/>
                </a:lnSpc>
              </a:pPr>
              <a:endParaRPr/>
            </a:p>
          </p:txBody>
        </p:sp>
      </p:grpSp>
      <p:grpSp>
        <p:nvGrpSpPr>
          <p:cNvPr id="67" name="Group 67"/>
          <p:cNvGrpSpPr/>
          <p:nvPr/>
        </p:nvGrpSpPr>
        <p:grpSpPr>
          <a:xfrm rot="-5400000">
            <a:off x="2481179" y="-840930"/>
            <a:ext cx="478139" cy="4144484"/>
            <a:chOff x="0" y="0"/>
            <a:chExt cx="370836" cy="3214392"/>
          </a:xfrm>
        </p:grpSpPr>
        <p:sp>
          <p:nvSpPr>
            <p:cNvPr id="68" name="Freeform 68"/>
            <p:cNvSpPr/>
            <p:nvPr/>
          </p:nvSpPr>
          <p:spPr>
            <a:xfrm>
              <a:off x="0" y="0"/>
              <a:ext cx="370836" cy="3214392"/>
            </a:xfrm>
            <a:custGeom>
              <a:avLst/>
              <a:gdLst/>
              <a:ahLst/>
              <a:cxnLst/>
              <a:rect l="l" t="t" r="r" b="b"/>
              <a:pathLst>
                <a:path w="370836" h="3214392">
                  <a:moveTo>
                    <a:pt x="123679" y="3195323"/>
                  </a:moveTo>
                  <a:cubicBezTo>
                    <a:pt x="142691" y="3206836"/>
                    <a:pt x="164305" y="3214392"/>
                    <a:pt x="185518" y="3214392"/>
                  </a:cubicBezTo>
                  <a:cubicBezTo>
                    <a:pt x="206732" y="3214392"/>
                    <a:pt x="227145" y="3207915"/>
                    <a:pt x="245956" y="3196401"/>
                  </a:cubicBezTo>
                  <a:cubicBezTo>
                    <a:pt x="246357" y="3196041"/>
                    <a:pt x="246757" y="3196041"/>
                    <a:pt x="247157" y="3195682"/>
                  </a:cubicBezTo>
                  <a:cubicBezTo>
                    <a:pt x="317802" y="3149627"/>
                    <a:pt x="369836" y="3028013"/>
                    <a:pt x="370836" y="2832544"/>
                  </a:cubicBezTo>
                  <a:lnTo>
                    <a:pt x="370836" y="0"/>
                  </a:lnTo>
                  <a:lnTo>
                    <a:pt x="0" y="0"/>
                  </a:lnTo>
                  <a:lnTo>
                    <a:pt x="0" y="2830441"/>
                  </a:lnTo>
                  <a:cubicBezTo>
                    <a:pt x="1001" y="3028732"/>
                    <a:pt x="52233" y="3150347"/>
                    <a:pt x="123679" y="3195323"/>
                  </a:cubicBezTo>
                  <a:close/>
                </a:path>
              </a:pathLst>
            </a:custGeom>
            <a:solidFill>
              <a:srgbClr val="FFFFFF"/>
            </a:solidFill>
          </p:spPr>
          <p:txBody>
            <a:bodyPr/>
            <a:lstStyle/>
            <a:p>
              <a:endParaRPr lang="es-PE"/>
            </a:p>
          </p:txBody>
        </p:sp>
        <p:sp>
          <p:nvSpPr>
            <p:cNvPr id="69" name="TextBox 69"/>
            <p:cNvSpPr txBox="1"/>
            <p:nvPr/>
          </p:nvSpPr>
          <p:spPr>
            <a:xfrm>
              <a:off x="0" y="-28575"/>
              <a:ext cx="660400" cy="714375"/>
            </a:xfrm>
            <a:prstGeom prst="rect">
              <a:avLst/>
            </a:prstGeom>
          </p:spPr>
          <p:txBody>
            <a:bodyPr lIns="50800" tIns="50800" rIns="50800" bIns="50800" rtlCol="0" anchor="ctr"/>
            <a:lstStyle/>
            <a:p>
              <a:pPr algn="ctr">
                <a:lnSpc>
                  <a:spcPts val="1960"/>
                </a:lnSpc>
              </a:pPr>
              <a:endParaRPr/>
            </a:p>
          </p:txBody>
        </p:sp>
      </p:grpSp>
      <p:grpSp>
        <p:nvGrpSpPr>
          <p:cNvPr id="70" name="Group 70"/>
          <p:cNvGrpSpPr/>
          <p:nvPr/>
        </p:nvGrpSpPr>
        <p:grpSpPr>
          <a:xfrm>
            <a:off x="0" y="9723475"/>
            <a:ext cx="7560000" cy="219725"/>
            <a:chOff x="0" y="0"/>
            <a:chExt cx="2709333" cy="78745"/>
          </a:xfrm>
        </p:grpSpPr>
        <p:sp>
          <p:nvSpPr>
            <p:cNvPr id="71" name="Freeform 71"/>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2" name="TextBox 72"/>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73" name="Group 73"/>
          <p:cNvGrpSpPr/>
          <p:nvPr/>
        </p:nvGrpSpPr>
        <p:grpSpPr>
          <a:xfrm>
            <a:off x="0" y="0"/>
            <a:ext cx="7560000" cy="219725"/>
            <a:chOff x="0" y="0"/>
            <a:chExt cx="2709333" cy="78745"/>
          </a:xfrm>
        </p:grpSpPr>
        <p:sp>
          <p:nvSpPr>
            <p:cNvPr id="74" name="Freeform 74"/>
            <p:cNvSpPr/>
            <p:nvPr/>
          </p:nvSpPr>
          <p:spPr>
            <a:xfrm>
              <a:off x="0" y="0"/>
              <a:ext cx="2709333" cy="78745"/>
            </a:xfrm>
            <a:custGeom>
              <a:avLst/>
              <a:gdLst/>
              <a:ahLst/>
              <a:cxnLst/>
              <a:rect l="l" t="t" r="r" b="b"/>
              <a:pathLst>
                <a:path w="2709333" h="78745">
                  <a:moveTo>
                    <a:pt x="0" y="0"/>
                  </a:moveTo>
                  <a:lnTo>
                    <a:pt x="2709333" y="0"/>
                  </a:lnTo>
                  <a:lnTo>
                    <a:pt x="2709333" y="78745"/>
                  </a:lnTo>
                  <a:lnTo>
                    <a:pt x="0" y="78745"/>
                  </a:lnTo>
                  <a:close/>
                </a:path>
              </a:pathLst>
            </a:custGeom>
            <a:solidFill>
              <a:srgbClr val="29BBE3"/>
            </a:solidFill>
          </p:spPr>
          <p:txBody>
            <a:bodyPr/>
            <a:lstStyle/>
            <a:p>
              <a:endParaRPr lang="es-PE"/>
            </a:p>
          </p:txBody>
        </p:sp>
        <p:sp>
          <p:nvSpPr>
            <p:cNvPr id="75" name="TextBox 75"/>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76" name="Group 76"/>
          <p:cNvGrpSpPr/>
          <p:nvPr/>
        </p:nvGrpSpPr>
        <p:grpSpPr>
          <a:xfrm>
            <a:off x="6950053" y="10106294"/>
            <a:ext cx="415413" cy="415413"/>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s-PE"/>
            </a:p>
          </p:txBody>
        </p:sp>
        <p:sp>
          <p:nvSpPr>
            <p:cNvPr id="78" name="TextBox 78"/>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sp>
        <p:nvSpPr>
          <p:cNvPr id="79" name="TextBox 79"/>
          <p:cNvSpPr txBox="1"/>
          <p:nvPr/>
        </p:nvSpPr>
        <p:spPr>
          <a:xfrm>
            <a:off x="812609" y="1016113"/>
            <a:ext cx="2452031" cy="405056"/>
          </a:xfrm>
          <a:prstGeom prst="rect">
            <a:avLst/>
          </a:prstGeom>
        </p:spPr>
        <p:txBody>
          <a:bodyPr lIns="0" tIns="0" rIns="0" bIns="0" rtlCol="0" anchor="t">
            <a:spAutoFit/>
          </a:bodyPr>
          <a:lstStyle/>
          <a:p>
            <a:pPr algn="ctr">
              <a:lnSpc>
                <a:spcPts val="3399"/>
              </a:lnSpc>
              <a:spcBef>
                <a:spcPct val="0"/>
              </a:spcBef>
            </a:pPr>
            <a:r>
              <a:rPr lang="en-US" sz="2427" dirty="0">
                <a:solidFill>
                  <a:srgbClr val="29BBE3"/>
                </a:solidFill>
                <a:latin typeface="Montserrat ExtraBold" pitchFamily="2" charset="0"/>
              </a:rPr>
              <a:t>CONSULTORÍA</a:t>
            </a:r>
          </a:p>
        </p:txBody>
      </p:sp>
      <p:sp>
        <p:nvSpPr>
          <p:cNvPr id="81" name="TextBox 81"/>
          <p:cNvSpPr txBox="1"/>
          <p:nvPr/>
        </p:nvSpPr>
        <p:spPr>
          <a:xfrm>
            <a:off x="1283320" y="2828422"/>
            <a:ext cx="4656506" cy="201530"/>
          </a:xfrm>
          <a:prstGeom prst="rect">
            <a:avLst/>
          </a:prstGeom>
        </p:spPr>
        <p:txBody>
          <a:bodyPr wrap="square" lIns="0" tIns="0" rIns="0" bIns="0" rtlCol="0" anchor="t">
            <a:spAutoFit/>
          </a:bodyPr>
          <a:lstStyle/>
          <a:p>
            <a:pPr>
              <a:lnSpc>
                <a:spcPts val="1679"/>
              </a:lnSpc>
            </a:pPr>
            <a:r>
              <a:rPr lang="en-US" sz="1200" dirty="0" err="1">
                <a:solidFill>
                  <a:srgbClr val="FFFFFF"/>
                </a:solidFill>
                <a:latin typeface="Montserrat"/>
              </a:rPr>
              <a:t>Valorización</a:t>
            </a:r>
            <a:r>
              <a:rPr lang="en-US" sz="1200" dirty="0">
                <a:solidFill>
                  <a:srgbClr val="FFFFFF"/>
                </a:solidFill>
                <a:latin typeface="Montserrat"/>
              </a:rPr>
              <a:t> de </a:t>
            </a:r>
            <a:r>
              <a:rPr lang="en-US" sz="1200" dirty="0" err="1">
                <a:solidFill>
                  <a:srgbClr val="FFFFFF"/>
                </a:solidFill>
                <a:latin typeface="Montserrat"/>
              </a:rPr>
              <a:t>empresas</a:t>
            </a:r>
            <a:r>
              <a:rPr lang="en-US" sz="1200" dirty="0">
                <a:solidFill>
                  <a:srgbClr val="FFFFFF"/>
                </a:solidFill>
                <a:latin typeface="Montserrat"/>
              </a:rPr>
              <a:t>, </a:t>
            </a:r>
            <a:r>
              <a:rPr lang="en-US" sz="1200" dirty="0" err="1">
                <a:solidFill>
                  <a:srgbClr val="FFFFFF"/>
                </a:solidFill>
                <a:latin typeface="Montserrat"/>
              </a:rPr>
              <a:t>acciones</a:t>
            </a:r>
            <a:r>
              <a:rPr lang="en-US" sz="1200" dirty="0">
                <a:solidFill>
                  <a:srgbClr val="FFFFFF"/>
                </a:solidFill>
                <a:latin typeface="Montserrat"/>
              </a:rPr>
              <a:t> e intangibles</a:t>
            </a:r>
          </a:p>
        </p:txBody>
      </p:sp>
      <p:sp>
        <p:nvSpPr>
          <p:cNvPr id="82" name="TextBox 82"/>
          <p:cNvSpPr txBox="1"/>
          <p:nvPr/>
        </p:nvSpPr>
        <p:spPr>
          <a:xfrm>
            <a:off x="1283320" y="3229254"/>
            <a:ext cx="1681363" cy="198087"/>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Gestión</a:t>
            </a:r>
            <a:r>
              <a:rPr lang="en-US" sz="1200" dirty="0">
                <a:solidFill>
                  <a:srgbClr val="FFFFFF"/>
                </a:solidFill>
                <a:latin typeface="Montserrat"/>
              </a:rPr>
              <a:t> de </a:t>
            </a:r>
            <a:r>
              <a:rPr lang="en-US" sz="1200" dirty="0" err="1">
                <a:solidFill>
                  <a:srgbClr val="FFFFFF"/>
                </a:solidFill>
                <a:latin typeface="Montserrat"/>
              </a:rPr>
              <a:t>Activos</a:t>
            </a:r>
            <a:endParaRPr lang="en-US" sz="1200" dirty="0">
              <a:solidFill>
                <a:srgbClr val="FFFFFF"/>
              </a:solidFill>
              <a:latin typeface="Montserrat"/>
            </a:endParaRPr>
          </a:p>
        </p:txBody>
      </p:sp>
      <p:sp>
        <p:nvSpPr>
          <p:cNvPr id="83" name="TextBox 83"/>
          <p:cNvSpPr txBox="1"/>
          <p:nvPr/>
        </p:nvSpPr>
        <p:spPr>
          <a:xfrm>
            <a:off x="1283320" y="3630087"/>
            <a:ext cx="2009297"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Gestión de Existencias</a:t>
            </a:r>
          </a:p>
        </p:txBody>
      </p:sp>
      <p:sp>
        <p:nvSpPr>
          <p:cNvPr id="84" name="TextBox 84"/>
          <p:cNvSpPr txBox="1"/>
          <p:nvPr/>
        </p:nvSpPr>
        <p:spPr>
          <a:xfrm>
            <a:off x="1283320" y="4049145"/>
            <a:ext cx="4298539"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Levantamiento de Capital</a:t>
            </a:r>
          </a:p>
        </p:txBody>
      </p:sp>
      <p:sp>
        <p:nvSpPr>
          <p:cNvPr id="85" name="TextBox 85"/>
          <p:cNvSpPr txBox="1"/>
          <p:nvPr/>
        </p:nvSpPr>
        <p:spPr>
          <a:xfrm>
            <a:off x="1283320" y="4469027"/>
            <a:ext cx="2328043" cy="198087"/>
          </a:xfrm>
          <a:prstGeom prst="rect">
            <a:avLst/>
          </a:prstGeom>
        </p:spPr>
        <p:txBody>
          <a:bodyPr lIns="0" tIns="0" rIns="0" bIns="0" rtlCol="0" anchor="t">
            <a:spAutoFit/>
          </a:bodyPr>
          <a:lstStyle/>
          <a:p>
            <a:pPr>
              <a:lnSpc>
                <a:spcPts val="1679"/>
              </a:lnSpc>
            </a:pPr>
            <a:r>
              <a:rPr lang="en-US" sz="1200">
                <a:solidFill>
                  <a:srgbClr val="FFFFFF"/>
                </a:solidFill>
                <a:latin typeface="Montserrat"/>
              </a:rPr>
              <a:t>Reestructuración de Deuda</a:t>
            </a:r>
          </a:p>
        </p:txBody>
      </p:sp>
      <p:sp>
        <p:nvSpPr>
          <p:cNvPr id="86" name="TextBox 86"/>
          <p:cNvSpPr txBox="1"/>
          <p:nvPr/>
        </p:nvSpPr>
        <p:spPr>
          <a:xfrm>
            <a:off x="1283320" y="4884176"/>
            <a:ext cx="5926467" cy="201530"/>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Valorización</a:t>
            </a:r>
            <a:r>
              <a:rPr lang="en-US" sz="1200" dirty="0">
                <a:solidFill>
                  <a:srgbClr val="FFFFFF"/>
                </a:solidFill>
                <a:latin typeface="Montserrat"/>
              </a:rPr>
              <a:t> y </a:t>
            </a:r>
            <a:r>
              <a:rPr lang="en-US" sz="1200" dirty="0" err="1">
                <a:solidFill>
                  <a:srgbClr val="FFFFFF"/>
                </a:solidFill>
                <a:latin typeface="Montserrat"/>
              </a:rPr>
              <a:t>Modelamiento</a:t>
            </a:r>
            <a:r>
              <a:rPr lang="en-US" sz="1200" dirty="0">
                <a:solidFill>
                  <a:srgbClr val="FFFFFF"/>
                </a:solidFill>
                <a:latin typeface="Montserrat"/>
              </a:rPr>
              <a:t> </a:t>
            </a:r>
            <a:r>
              <a:rPr lang="en-US" sz="1200" dirty="0" err="1">
                <a:solidFill>
                  <a:srgbClr val="FFFFFF"/>
                </a:solidFill>
                <a:latin typeface="Montserrat"/>
              </a:rPr>
              <a:t>Financiero</a:t>
            </a:r>
            <a:endParaRPr lang="en-US" sz="1200" dirty="0">
              <a:solidFill>
                <a:srgbClr val="FFFFFF"/>
              </a:solidFill>
              <a:latin typeface="Montserrat"/>
            </a:endParaRPr>
          </a:p>
        </p:txBody>
      </p:sp>
      <p:sp>
        <p:nvSpPr>
          <p:cNvPr id="87" name="TextBox 87"/>
          <p:cNvSpPr txBox="1"/>
          <p:nvPr/>
        </p:nvSpPr>
        <p:spPr>
          <a:xfrm>
            <a:off x="1297135" y="5289741"/>
            <a:ext cx="3523331" cy="201530"/>
          </a:xfrm>
          <a:prstGeom prst="rect">
            <a:avLst/>
          </a:prstGeom>
        </p:spPr>
        <p:txBody>
          <a:bodyPr lIns="0" tIns="0" rIns="0" bIns="0" rtlCol="0" anchor="t">
            <a:spAutoFit/>
          </a:bodyPr>
          <a:lstStyle/>
          <a:p>
            <a:pPr>
              <a:lnSpc>
                <a:spcPts val="1679"/>
              </a:lnSpc>
            </a:pPr>
            <a:r>
              <a:rPr lang="en-US" sz="1200" dirty="0" err="1">
                <a:solidFill>
                  <a:srgbClr val="FFFFFF"/>
                </a:solidFill>
                <a:latin typeface="Montserrat"/>
              </a:rPr>
              <a:t>Valorización</a:t>
            </a:r>
            <a:r>
              <a:rPr lang="en-US" sz="1200" dirty="0">
                <a:solidFill>
                  <a:srgbClr val="FFFFFF"/>
                </a:solidFill>
                <a:latin typeface="Montserrat"/>
              </a:rPr>
              <a:t> Patrimonial</a:t>
            </a:r>
          </a:p>
        </p:txBody>
      </p:sp>
      <p:sp>
        <p:nvSpPr>
          <p:cNvPr id="92" name="TextBox 92"/>
          <p:cNvSpPr txBox="1"/>
          <p:nvPr/>
        </p:nvSpPr>
        <p:spPr>
          <a:xfrm>
            <a:off x="892221" y="2832521"/>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1</a:t>
            </a:r>
          </a:p>
        </p:txBody>
      </p:sp>
      <p:sp>
        <p:nvSpPr>
          <p:cNvPr id="93" name="TextBox 93"/>
          <p:cNvSpPr txBox="1"/>
          <p:nvPr/>
        </p:nvSpPr>
        <p:spPr>
          <a:xfrm>
            <a:off x="888519" y="3218610"/>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2</a:t>
            </a:r>
          </a:p>
        </p:txBody>
      </p:sp>
      <p:sp>
        <p:nvSpPr>
          <p:cNvPr id="94" name="TextBox 94"/>
          <p:cNvSpPr txBox="1"/>
          <p:nvPr/>
        </p:nvSpPr>
        <p:spPr>
          <a:xfrm>
            <a:off x="888518" y="3633414"/>
            <a:ext cx="167079" cy="201530"/>
          </a:xfrm>
          <a:prstGeom prst="rect">
            <a:avLst/>
          </a:prstGeom>
        </p:spPr>
        <p:txBody>
          <a:bodyPr wrap="square" lIns="0" tIns="0" rIns="0" bIns="0" rtlCol="0" anchor="t">
            <a:spAutoFit/>
          </a:bodyPr>
          <a:lstStyle/>
          <a:p>
            <a:pPr algn="ctr">
              <a:lnSpc>
                <a:spcPts val="1679"/>
              </a:lnSpc>
            </a:pPr>
            <a:r>
              <a:rPr lang="en-US" sz="1200" dirty="0">
                <a:solidFill>
                  <a:srgbClr val="272E50"/>
                </a:solidFill>
                <a:latin typeface="Montserrat"/>
              </a:rPr>
              <a:t>3</a:t>
            </a:r>
          </a:p>
        </p:txBody>
      </p:sp>
      <p:sp>
        <p:nvSpPr>
          <p:cNvPr id="95" name="TextBox 95"/>
          <p:cNvSpPr txBox="1"/>
          <p:nvPr/>
        </p:nvSpPr>
        <p:spPr>
          <a:xfrm>
            <a:off x="890315" y="4040778"/>
            <a:ext cx="142368" cy="201530"/>
          </a:xfrm>
          <a:prstGeom prst="rect">
            <a:avLst/>
          </a:prstGeom>
        </p:spPr>
        <p:txBody>
          <a:bodyPr wrap="square" lIns="0" tIns="0" rIns="0" bIns="0" rtlCol="0" anchor="t">
            <a:spAutoFit/>
          </a:bodyPr>
          <a:lstStyle/>
          <a:p>
            <a:pPr algn="ctr">
              <a:lnSpc>
                <a:spcPts val="1679"/>
              </a:lnSpc>
            </a:pPr>
            <a:r>
              <a:rPr lang="en-US" sz="1200" dirty="0">
                <a:solidFill>
                  <a:srgbClr val="29BBE3"/>
                </a:solidFill>
                <a:latin typeface="Montserrat"/>
              </a:rPr>
              <a:t>4</a:t>
            </a:r>
          </a:p>
        </p:txBody>
      </p:sp>
      <p:sp>
        <p:nvSpPr>
          <p:cNvPr id="96" name="TextBox 96"/>
          <p:cNvSpPr txBox="1"/>
          <p:nvPr/>
        </p:nvSpPr>
        <p:spPr>
          <a:xfrm>
            <a:off x="892221" y="4477716"/>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5</a:t>
            </a:r>
          </a:p>
        </p:txBody>
      </p:sp>
      <p:sp>
        <p:nvSpPr>
          <p:cNvPr id="97" name="TextBox 97"/>
          <p:cNvSpPr txBox="1"/>
          <p:nvPr/>
        </p:nvSpPr>
        <p:spPr>
          <a:xfrm>
            <a:off x="888807" y="4887479"/>
            <a:ext cx="167079" cy="201530"/>
          </a:xfrm>
          <a:prstGeom prst="rect">
            <a:avLst/>
          </a:prstGeom>
        </p:spPr>
        <p:txBody>
          <a:bodyPr lIns="0" tIns="0" rIns="0" bIns="0" rtlCol="0" anchor="t">
            <a:spAutoFit/>
          </a:bodyPr>
          <a:lstStyle/>
          <a:p>
            <a:pPr algn="ctr">
              <a:lnSpc>
                <a:spcPts val="1679"/>
              </a:lnSpc>
            </a:pPr>
            <a:r>
              <a:rPr lang="en-US" sz="1200" dirty="0">
                <a:solidFill>
                  <a:srgbClr val="29BBE3"/>
                </a:solidFill>
                <a:latin typeface="Montserrat"/>
              </a:rPr>
              <a:t>6</a:t>
            </a:r>
          </a:p>
        </p:txBody>
      </p:sp>
      <p:sp>
        <p:nvSpPr>
          <p:cNvPr id="98" name="TextBox 98"/>
          <p:cNvSpPr txBox="1"/>
          <p:nvPr/>
        </p:nvSpPr>
        <p:spPr>
          <a:xfrm>
            <a:off x="900845" y="5284956"/>
            <a:ext cx="167079" cy="201530"/>
          </a:xfrm>
          <a:prstGeom prst="rect">
            <a:avLst/>
          </a:prstGeom>
        </p:spPr>
        <p:txBody>
          <a:bodyPr lIns="0" tIns="0" rIns="0" bIns="0" rtlCol="0" anchor="t">
            <a:spAutoFit/>
          </a:bodyPr>
          <a:lstStyle/>
          <a:p>
            <a:pPr algn="ctr">
              <a:lnSpc>
                <a:spcPts val="1679"/>
              </a:lnSpc>
            </a:pPr>
            <a:r>
              <a:rPr lang="en-US" sz="1200" dirty="0">
                <a:solidFill>
                  <a:srgbClr val="272E50"/>
                </a:solidFill>
                <a:latin typeface="Montserrat"/>
              </a:rPr>
              <a:t>7</a:t>
            </a:r>
          </a:p>
        </p:txBody>
      </p:sp>
      <p:sp>
        <p:nvSpPr>
          <p:cNvPr id="100" name="TextBox 100"/>
          <p:cNvSpPr txBox="1"/>
          <p:nvPr/>
        </p:nvSpPr>
        <p:spPr>
          <a:xfrm>
            <a:off x="874360" y="1559720"/>
            <a:ext cx="6429184" cy="1036154"/>
          </a:xfrm>
          <a:prstGeom prst="rect">
            <a:avLst/>
          </a:prstGeom>
        </p:spPr>
        <p:txBody>
          <a:bodyPr lIns="0" tIns="0" rIns="0" bIns="0" rtlCol="0" anchor="t">
            <a:spAutoFit/>
          </a:bodyPr>
          <a:lstStyle/>
          <a:p>
            <a:pPr algn="just">
              <a:lnSpc>
                <a:spcPts val="1680"/>
              </a:lnSpc>
            </a:pPr>
            <a:r>
              <a:rPr lang="en-US" sz="1200" dirty="0">
                <a:solidFill>
                  <a:srgbClr val="223F6A"/>
                </a:solidFill>
                <a:latin typeface="Montserrat"/>
              </a:rPr>
              <a:t>La </a:t>
            </a:r>
            <a:r>
              <a:rPr lang="en-US" sz="1200" dirty="0" err="1">
                <a:solidFill>
                  <a:srgbClr val="223F6A"/>
                </a:solidFill>
                <a:latin typeface="Montserrat"/>
              </a:rPr>
              <a:t>consultoría</a:t>
            </a:r>
            <a:r>
              <a:rPr lang="en-US" sz="1200" dirty="0">
                <a:solidFill>
                  <a:srgbClr val="223F6A"/>
                </a:solidFill>
                <a:latin typeface="Montserrat"/>
              </a:rPr>
              <a:t> </a:t>
            </a:r>
            <a:r>
              <a:rPr lang="en-US" sz="1200" dirty="0" err="1">
                <a:solidFill>
                  <a:srgbClr val="223F6A"/>
                </a:solidFill>
                <a:latin typeface="Montserrat"/>
              </a:rPr>
              <a:t>tiene</a:t>
            </a:r>
            <a:r>
              <a:rPr lang="en-US" sz="1200" dirty="0">
                <a:solidFill>
                  <a:srgbClr val="223F6A"/>
                </a:solidFill>
                <a:latin typeface="Montserrat"/>
              </a:rPr>
              <a:t> </a:t>
            </a:r>
            <a:r>
              <a:rPr lang="en-US" sz="1200" dirty="0" err="1">
                <a:solidFill>
                  <a:srgbClr val="223F6A"/>
                </a:solidFill>
                <a:latin typeface="Montserrat"/>
              </a:rPr>
              <a:t>como</a:t>
            </a:r>
            <a:r>
              <a:rPr lang="en-US" sz="1200" dirty="0">
                <a:solidFill>
                  <a:srgbClr val="223F6A"/>
                </a:solidFill>
                <a:latin typeface="Montserrat"/>
              </a:rPr>
              <a:t> </a:t>
            </a:r>
            <a:r>
              <a:rPr lang="en-US" sz="1200" dirty="0" err="1">
                <a:solidFill>
                  <a:srgbClr val="223F6A"/>
                </a:solidFill>
                <a:latin typeface="Montserrat"/>
              </a:rPr>
              <a:t>objetivo</a:t>
            </a:r>
            <a:r>
              <a:rPr lang="en-US" sz="1200" dirty="0">
                <a:solidFill>
                  <a:srgbClr val="223F6A"/>
                </a:solidFill>
                <a:latin typeface="Montserrat"/>
              </a:rPr>
              <a:t> </a:t>
            </a:r>
            <a:r>
              <a:rPr lang="en-US" sz="1200" dirty="0" err="1">
                <a:solidFill>
                  <a:srgbClr val="223F6A"/>
                </a:solidFill>
                <a:latin typeface="Montserrat"/>
              </a:rPr>
              <a:t>ayudar</a:t>
            </a:r>
            <a:r>
              <a:rPr lang="en-US" sz="1200" dirty="0">
                <a:solidFill>
                  <a:srgbClr val="223F6A"/>
                </a:solidFill>
                <a:latin typeface="Montserrat"/>
              </a:rPr>
              <a:t> a </a:t>
            </a:r>
            <a:r>
              <a:rPr lang="en-US" sz="1200" dirty="0" err="1">
                <a:solidFill>
                  <a:srgbClr val="223F6A"/>
                </a:solidFill>
                <a:latin typeface="Montserrat"/>
              </a:rPr>
              <a:t>nuestros</a:t>
            </a:r>
            <a:r>
              <a:rPr lang="en-US" sz="1200" dirty="0">
                <a:solidFill>
                  <a:srgbClr val="223F6A"/>
                </a:solidFill>
                <a:latin typeface="Montserrat"/>
              </a:rPr>
              <a:t> </a:t>
            </a:r>
            <a:r>
              <a:rPr lang="en-US" sz="1200" dirty="0" err="1">
                <a:solidFill>
                  <a:srgbClr val="223F6A"/>
                </a:solidFill>
                <a:latin typeface="Montserrat"/>
              </a:rPr>
              <a:t>clientes</a:t>
            </a:r>
            <a:r>
              <a:rPr lang="en-US" sz="1200" dirty="0">
                <a:solidFill>
                  <a:srgbClr val="223F6A"/>
                </a:solidFill>
                <a:latin typeface="Montserrat"/>
              </a:rPr>
              <a:t> a </a:t>
            </a:r>
            <a:r>
              <a:rPr lang="en-US" sz="1200" dirty="0" err="1">
                <a:solidFill>
                  <a:srgbClr val="223F6A"/>
                </a:solidFill>
                <a:latin typeface="Montserrat"/>
              </a:rPr>
              <a:t>alcanzar</a:t>
            </a:r>
            <a:r>
              <a:rPr lang="en-US" sz="1200" dirty="0">
                <a:solidFill>
                  <a:srgbClr val="223F6A"/>
                </a:solidFill>
                <a:latin typeface="Montserrat"/>
              </a:rPr>
              <a:t> sus </a:t>
            </a:r>
            <a:r>
              <a:rPr lang="en-US" sz="1200" dirty="0" err="1">
                <a:solidFill>
                  <a:srgbClr val="223F6A"/>
                </a:solidFill>
                <a:latin typeface="Montserrat"/>
              </a:rPr>
              <a:t>objetivos</a:t>
            </a:r>
            <a:r>
              <a:rPr lang="en-US" sz="1200" dirty="0">
                <a:solidFill>
                  <a:srgbClr val="223F6A"/>
                </a:solidFill>
                <a:latin typeface="Montserrat"/>
              </a:rPr>
              <a:t> </a:t>
            </a:r>
            <a:r>
              <a:rPr lang="en-US" sz="1200" dirty="0" err="1">
                <a:solidFill>
                  <a:srgbClr val="223F6A"/>
                </a:solidFill>
                <a:latin typeface="Montserrat"/>
              </a:rPr>
              <a:t>comerciales</a:t>
            </a:r>
            <a:r>
              <a:rPr lang="en-US" sz="1200" dirty="0">
                <a:solidFill>
                  <a:srgbClr val="223F6A"/>
                </a:solidFill>
                <a:latin typeface="Montserrat"/>
              </a:rPr>
              <a:t> al </a:t>
            </a:r>
            <a:r>
              <a:rPr lang="en-US" sz="1200" dirty="0" err="1">
                <a:solidFill>
                  <a:srgbClr val="223F6A"/>
                </a:solidFill>
                <a:latin typeface="Montserrat"/>
              </a:rPr>
              <a:t>ofrecer</a:t>
            </a:r>
            <a:r>
              <a:rPr lang="en-US" sz="1200" dirty="0">
                <a:solidFill>
                  <a:srgbClr val="223F6A"/>
                </a:solidFill>
                <a:latin typeface="Montserrat"/>
              </a:rPr>
              <a:t> </a:t>
            </a:r>
            <a:r>
              <a:rPr lang="en-US" sz="1200" dirty="0" err="1">
                <a:solidFill>
                  <a:srgbClr val="223F6A"/>
                </a:solidFill>
                <a:latin typeface="Montserrat"/>
              </a:rPr>
              <a:t>soluciones</a:t>
            </a:r>
            <a:r>
              <a:rPr lang="en-US" sz="1200" dirty="0">
                <a:solidFill>
                  <a:srgbClr val="223F6A"/>
                </a:solidFill>
                <a:latin typeface="Montserrat"/>
              </a:rPr>
              <a:t> </a:t>
            </a:r>
            <a:r>
              <a:rPr lang="en-US" sz="1200" dirty="0" err="1">
                <a:solidFill>
                  <a:srgbClr val="223F6A"/>
                </a:solidFill>
                <a:latin typeface="Montserrat"/>
              </a:rPr>
              <a:t>efectivas</a:t>
            </a:r>
            <a:r>
              <a:rPr lang="en-US" sz="1200" dirty="0">
                <a:solidFill>
                  <a:srgbClr val="223F6A"/>
                </a:solidFill>
                <a:latin typeface="Montserrat"/>
              </a:rPr>
              <a:t> que </a:t>
            </a:r>
            <a:r>
              <a:rPr lang="en-US" sz="1200" dirty="0" err="1">
                <a:solidFill>
                  <a:srgbClr val="223F6A"/>
                </a:solidFill>
                <a:latin typeface="Montserrat"/>
              </a:rPr>
              <a:t>combinan</a:t>
            </a:r>
            <a:r>
              <a:rPr lang="en-US" sz="1200" dirty="0">
                <a:solidFill>
                  <a:srgbClr val="223F6A"/>
                </a:solidFill>
                <a:latin typeface="Montserrat"/>
              </a:rPr>
              <a:t> </a:t>
            </a:r>
            <a:r>
              <a:rPr lang="en-US" sz="1200" dirty="0" err="1">
                <a:solidFill>
                  <a:srgbClr val="223F6A"/>
                </a:solidFill>
                <a:latin typeface="Montserrat"/>
              </a:rPr>
              <a:t>innovación</a:t>
            </a:r>
            <a:r>
              <a:rPr lang="en-US" sz="1200" dirty="0">
                <a:solidFill>
                  <a:srgbClr val="223F6A"/>
                </a:solidFill>
                <a:latin typeface="Montserrat"/>
              </a:rPr>
              <a:t> y </a:t>
            </a:r>
            <a:r>
              <a:rPr lang="en-US" sz="1200" dirty="0" err="1">
                <a:solidFill>
                  <a:srgbClr val="223F6A"/>
                </a:solidFill>
                <a:latin typeface="Montserrat"/>
              </a:rPr>
              <a:t>prácticas</a:t>
            </a:r>
            <a:r>
              <a:rPr lang="en-US" sz="1200" dirty="0">
                <a:solidFill>
                  <a:srgbClr val="223F6A"/>
                </a:solidFill>
                <a:latin typeface="Montserrat"/>
              </a:rPr>
              <a:t> </a:t>
            </a:r>
            <a:r>
              <a:rPr lang="en-US" sz="1200" dirty="0" err="1">
                <a:solidFill>
                  <a:srgbClr val="223F6A"/>
                </a:solidFill>
                <a:latin typeface="Montserrat"/>
              </a:rPr>
              <a:t>reconocidas</a:t>
            </a:r>
            <a:r>
              <a:rPr lang="en-US" sz="1200" dirty="0">
                <a:solidFill>
                  <a:srgbClr val="223F6A"/>
                </a:solidFill>
                <a:latin typeface="Montserrat"/>
              </a:rPr>
              <a:t> </a:t>
            </a:r>
            <a:r>
              <a:rPr lang="en-US" sz="1200" dirty="0" err="1">
                <a:solidFill>
                  <a:srgbClr val="223F6A"/>
                </a:solidFill>
                <a:latin typeface="Montserrat"/>
              </a:rPr>
              <a:t>en</a:t>
            </a:r>
            <a:r>
              <a:rPr lang="en-US" sz="1200" dirty="0">
                <a:solidFill>
                  <a:srgbClr val="223F6A"/>
                </a:solidFill>
                <a:latin typeface="Montserrat"/>
              </a:rPr>
              <a:t> la </a:t>
            </a:r>
            <a:r>
              <a:rPr lang="en-US" sz="1200" dirty="0" err="1">
                <a:solidFill>
                  <a:srgbClr val="223F6A"/>
                </a:solidFill>
                <a:latin typeface="Montserrat"/>
              </a:rPr>
              <a:t>industria</a:t>
            </a:r>
            <a:r>
              <a:rPr lang="en-US" sz="1200" dirty="0">
                <a:solidFill>
                  <a:srgbClr val="223F6A"/>
                </a:solidFill>
                <a:latin typeface="Montserrat"/>
              </a:rPr>
              <a:t>. </a:t>
            </a:r>
          </a:p>
          <a:p>
            <a:pPr algn="just">
              <a:lnSpc>
                <a:spcPts val="1680"/>
              </a:lnSpc>
            </a:pPr>
            <a:endParaRPr lang="en-US" sz="1200" dirty="0">
              <a:solidFill>
                <a:srgbClr val="223F6A"/>
              </a:solidFill>
              <a:latin typeface="Montserrat"/>
            </a:endParaRPr>
          </a:p>
          <a:p>
            <a:pPr marL="0" lvl="0" indent="0" algn="just">
              <a:lnSpc>
                <a:spcPts val="1680"/>
              </a:lnSpc>
              <a:spcBef>
                <a:spcPct val="0"/>
              </a:spcBef>
            </a:pPr>
            <a:r>
              <a:rPr lang="en-US" sz="1200" dirty="0">
                <a:solidFill>
                  <a:srgbClr val="223F6A"/>
                </a:solidFill>
                <a:latin typeface="Montserrat"/>
              </a:rPr>
              <a:t>Los </a:t>
            </a:r>
            <a:r>
              <a:rPr lang="en-US" sz="1200" dirty="0" err="1">
                <a:solidFill>
                  <a:srgbClr val="223F6A"/>
                </a:solidFill>
                <a:latin typeface="Montserrat"/>
              </a:rPr>
              <a:t>servicios</a:t>
            </a:r>
            <a:r>
              <a:rPr lang="en-US" sz="1200" dirty="0">
                <a:solidFill>
                  <a:srgbClr val="223F6A"/>
                </a:solidFill>
                <a:latin typeface="Montserrat"/>
              </a:rPr>
              <a:t> que </a:t>
            </a:r>
            <a:r>
              <a:rPr lang="en-US" sz="1200" dirty="0" err="1">
                <a:solidFill>
                  <a:srgbClr val="223F6A"/>
                </a:solidFill>
                <a:latin typeface="Montserrat"/>
              </a:rPr>
              <a:t>ofrecemos</a:t>
            </a:r>
            <a:r>
              <a:rPr lang="en-US" sz="1200" dirty="0">
                <a:solidFill>
                  <a:srgbClr val="223F6A"/>
                </a:solidFill>
                <a:latin typeface="Montserrat"/>
              </a:rPr>
              <a:t> son </a:t>
            </a:r>
            <a:r>
              <a:rPr lang="en-US" sz="1200" dirty="0" err="1">
                <a:solidFill>
                  <a:srgbClr val="223F6A"/>
                </a:solidFill>
                <a:latin typeface="Montserrat"/>
              </a:rPr>
              <a:t>los</a:t>
            </a:r>
            <a:r>
              <a:rPr lang="en-US" sz="1200" dirty="0">
                <a:solidFill>
                  <a:srgbClr val="223F6A"/>
                </a:solidFill>
                <a:latin typeface="Montserrat"/>
              </a:rPr>
              <a:t> </a:t>
            </a:r>
            <a:r>
              <a:rPr lang="en-US" sz="1200" dirty="0" err="1">
                <a:solidFill>
                  <a:srgbClr val="223F6A"/>
                </a:solidFill>
                <a:latin typeface="Montserrat"/>
              </a:rPr>
              <a:t>siguientes</a:t>
            </a:r>
            <a:r>
              <a:rPr lang="en-US" sz="1200" dirty="0">
                <a:solidFill>
                  <a:srgbClr val="223F6A"/>
                </a:solidFill>
                <a:latin typeface="Montserrat"/>
              </a:rPr>
              <a:t>:</a:t>
            </a:r>
          </a:p>
        </p:txBody>
      </p:sp>
      <p:sp>
        <p:nvSpPr>
          <p:cNvPr id="101" name="TextBox 101"/>
          <p:cNvSpPr txBox="1"/>
          <p:nvPr/>
        </p:nvSpPr>
        <p:spPr>
          <a:xfrm>
            <a:off x="7011976" y="10183016"/>
            <a:ext cx="291567" cy="252443"/>
          </a:xfrm>
          <a:prstGeom prst="rect">
            <a:avLst/>
          </a:prstGeom>
        </p:spPr>
        <p:txBody>
          <a:bodyPr lIns="0" tIns="0" rIns="0" bIns="0" rtlCol="0" anchor="t">
            <a:spAutoFit/>
          </a:bodyPr>
          <a:lstStyle/>
          <a:p>
            <a:pPr marL="0" lvl="0" indent="0" algn="l">
              <a:lnSpc>
                <a:spcPts val="2031"/>
              </a:lnSpc>
              <a:spcBef>
                <a:spcPct val="0"/>
              </a:spcBef>
            </a:pPr>
            <a:r>
              <a:rPr lang="en-US" sz="1599">
                <a:solidFill>
                  <a:srgbClr val="272E50"/>
                </a:solidFill>
                <a:latin typeface="Montserrat Bold"/>
              </a:rPr>
              <a:t>09</a:t>
            </a:r>
          </a:p>
        </p:txBody>
      </p:sp>
      <p:pic>
        <p:nvPicPr>
          <p:cNvPr id="80" name="Imagen 79">
            <a:extLst>
              <a:ext uri="{FF2B5EF4-FFF2-40B4-BE49-F238E27FC236}">
                <a16:creationId xmlns:a16="http://schemas.microsoft.com/office/drawing/2014/main" id="{309E455C-DBAA-4B3B-BA29-B450272303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8941" y="9930055"/>
            <a:ext cx="2062621" cy="8059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477414f3-47d8-4c89-bd23-3d9f9f13ccf8" xsi:nil="true"/>
    <SharedWithUsers xmlns="70d9ded7-eee8-4e9a-96bd-e50a9c459ccc">
      <UserInfo>
        <DisplayName/>
        <AccountId xsi:nil="true"/>
        <AccountType/>
      </UserInfo>
    </SharedWithUsers>
    <lcf76f155ced4ddcb4097134ff3c332f xmlns="477414f3-47d8-4c89-bd23-3d9f9f13ccf8">
      <Terms xmlns="http://schemas.microsoft.com/office/infopath/2007/PartnerControls"/>
    </lcf76f155ced4ddcb4097134ff3c332f>
    <TaxCatchAll xmlns="70d9ded7-eee8-4e9a-96bd-e50a9c459c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9381FC126681F4F96708DC592126BCF" ma:contentTypeVersion="18" ma:contentTypeDescription="Crear nuevo documento." ma:contentTypeScope="" ma:versionID="70132b774a5df694bee15c94848b3911">
  <xsd:schema xmlns:xsd="http://www.w3.org/2001/XMLSchema" xmlns:xs="http://www.w3.org/2001/XMLSchema" xmlns:p="http://schemas.microsoft.com/office/2006/metadata/properties" xmlns:ns2="70d9ded7-eee8-4e9a-96bd-e50a9c459ccc" xmlns:ns3="477414f3-47d8-4c89-bd23-3d9f9f13ccf8" targetNamespace="http://schemas.microsoft.com/office/2006/metadata/properties" ma:root="true" ma:fieldsID="f5626eb4826f92260871e531768ced93" ns2:_="" ns3:_="">
    <xsd:import namespace="70d9ded7-eee8-4e9a-96bd-e50a9c459ccc"/>
    <xsd:import namespace="477414f3-47d8-4c89-bd23-3d9f9f13cc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9ded7-eee8-4e9a-96bd-e50a9c459ccc"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bab2f14e-f0c0-4981-af57-09f22ec19056}" ma:internalName="TaxCatchAll" ma:showField="CatchAllData" ma:web="70d9ded7-eee8-4e9a-96bd-e50a9c459c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7414f3-47d8-4c89-bd23-3d9f9f13cc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333f3677-3c19-4a56-bd25-dde6990c6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32846B-F880-45DA-9370-D3A73499C9C4}">
  <ds:schemaRefs>
    <ds:schemaRef ds:uri="http://schemas.microsoft.com/office/2006/metadata/properties"/>
    <ds:schemaRef ds:uri="http://schemas.microsoft.com/office/infopath/2007/PartnerControls"/>
    <ds:schemaRef ds:uri="477414f3-47d8-4c89-bd23-3d9f9f13ccf8"/>
    <ds:schemaRef ds:uri="70d9ded7-eee8-4e9a-96bd-e50a9c459ccc"/>
  </ds:schemaRefs>
</ds:datastoreItem>
</file>

<file path=customXml/itemProps2.xml><?xml version="1.0" encoding="utf-8"?>
<ds:datastoreItem xmlns:ds="http://schemas.openxmlformats.org/officeDocument/2006/customXml" ds:itemID="{80AFD475-20AC-4E6E-916C-727CB44B371F}">
  <ds:schemaRefs>
    <ds:schemaRef ds:uri="http://schemas.microsoft.com/sharepoint/v3/contenttype/forms"/>
  </ds:schemaRefs>
</ds:datastoreItem>
</file>

<file path=customXml/itemProps3.xml><?xml version="1.0" encoding="utf-8"?>
<ds:datastoreItem xmlns:ds="http://schemas.openxmlformats.org/officeDocument/2006/customXml" ds:itemID="{7949CBC9-8BE8-447F-9AE3-F13798ED1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9ded7-eee8-4e9a-96bd-e50a9c459ccc"/>
    <ds:schemaRef ds:uri="477414f3-47d8-4c89-bd23-3d9f9f13c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722</TotalTime>
  <Words>1681</Words>
  <Application>Microsoft Office PowerPoint</Application>
  <PresentationFormat>Personalizado</PresentationFormat>
  <Paragraphs>189</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Dayanne Mallqui</cp:lastModifiedBy>
  <cp:revision>68</cp:revision>
  <dcterms:created xsi:type="dcterms:W3CDTF">2006-08-16T00:00:00Z</dcterms:created>
  <dcterms:modified xsi:type="dcterms:W3CDTF">2026-01-22T18:48:30Z</dcterms:modified>
  <dc:identifier>DAFjTd37wmo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0x01010019381FC126681F4F96708DC592126BCF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